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14"/>
  </p:notesMasterIdLst>
  <p:handoutMasterIdLst>
    <p:handoutMasterId r:id="rId15"/>
  </p:handoutMasterIdLst>
  <p:sldIdLst>
    <p:sldId id="509" r:id="rId2"/>
    <p:sldId id="256" r:id="rId3"/>
    <p:sldId id="529" r:id="rId4"/>
    <p:sldId id="447" r:id="rId5"/>
    <p:sldId id="266" r:id="rId6"/>
    <p:sldId id="525" r:id="rId7"/>
    <p:sldId id="526" r:id="rId8"/>
    <p:sldId id="527" r:id="rId9"/>
    <p:sldId id="506" r:id="rId10"/>
    <p:sldId id="531" r:id="rId11"/>
    <p:sldId id="528" r:id="rId12"/>
    <p:sldId id="532" r:id="rId13"/>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 Gilardi" initials="KCG" lastIdx="17" clrIdx="0"/>
  <p:cmAuthor id="1" name="Heidi Judge" initials="HEJ" lastIdx="14" clrIdx="1"/>
  <p:cmAuthor id="2" name="Janicz, Katelyn (NIH/NIMH) [C]" initials="JK([" lastIdx="2" clrIdx="2">
    <p:extLst>
      <p:ext uri="{19B8F6BF-5375-455C-9EA6-DF929625EA0E}">
        <p15:presenceInfo xmlns:p15="http://schemas.microsoft.com/office/powerpoint/2012/main" userId="S::janiczkm@nih.gov::3a92bacb-64a9-46c0-a97a-2c3dad99c77f" providerId="AD"/>
      </p:ext>
    </p:extLst>
  </p:cmAuthor>
  <p:cmAuthor id="3" name="Vincent, Clarissa (NIH/NIMH) [C]" initials="VC([" lastIdx="5" clrIdx="3">
    <p:extLst>
      <p:ext uri="{19B8F6BF-5375-455C-9EA6-DF929625EA0E}">
        <p15:presenceInfo xmlns:p15="http://schemas.microsoft.com/office/powerpoint/2012/main" userId="S::vincentcb@nih.gov::4ca22058-2bf5-4f45-bbf6-c570534e4b6b" providerId="AD"/>
      </p:ext>
    </p:extLst>
  </p:cmAuthor>
  <p:cmAuthor id="4" name="Ordonez, Anna (NIH/NIMH) [E]" initials="OA([" lastIdx="2" clrIdx="4">
    <p:extLst>
      <p:ext uri="{19B8F6BF-5375-455C-9EA6-DF929625EA0E}">
        <p15:presenceInfo xmlns:p15="http://schemas.microsoft.com/office/powerpoint/2012/main" userId="S::annaordonez@nih.gov::82385286-6017-44ab-a1df-85f9999fcfa2" providerId="AD"/>
      </p:ext>
    </p:extLst>
  </p:cmAuthor>
  <p:cmAuthor id="5" name="Smith, Sharon (NIH/NIMH) [E]" initials="SS([" lastIdx="7" clrIdx="5">
    <p:extLst>
      <p:ext uri="{19B8F6BF-5375-455C-9EA6-DF929625EA0E}">
        <p15:presenceInfo xmlns:p15="http://schemas.microsoft.com/office/powerpoint/2012/main" userId="S::smiths@nih.gov::537265fd-6ee8-4763-819c-5ed8762b5a93" providerId="AD"/>
      </p:ext>
    </p:extLst>
  </p:cmAuthor>
  <p:cmAuthor id="6" name="Rachel Scheinert" initials="SR([" lastIdx="5" clrIdx="6">
    <p:extLst>
      <p:ext uri="{19B8F6BF-5375-455C-9EA6-DF929625EA0E}">
        <p15:presenceInfo xmlns:p15="http://schemas.microsoft.com/office/powerpoint/2012/main" userId="Rachel Schein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0000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0" autoAdjust="0"/>
    <p:restoredTop sz="94249" autoAdjust="0"/>
  </p:normalViewPr>
  <p:slideViewPr>
    <p:cSldViewPr>
      <p:cViewPr varScale="1">
        <p:scale>
          <a:sx n="62" d="100"/>
          <a:sy n="62" d="100"/>
        </p:scale>
        <p:origin x="12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1"/>
            <a:ext cx="3041650" cy="465138"/>
          </a:xfrm>
          <a:prstGeom prst="rect">
            <a:avLst/>
          </a:prstGeom>
        </p:spPr>
        <p:txBody>
          <a:bodyPr vert="horz" lIns="91440" tIns="45720" rIns="91440" bIns="45720" rtlCol="0"/>
          <a:lstStyle>
            <a:lvl1pPr algn="r">
              <a:defRPr sz="1200"/>
            </a:lvl1pPr>
          </a:lstStyle>
          <a:p>
            <a:fld id="{B37E4149-3AC7-468D-BC42-24C533B2AE36}" type="datetimeFigureOut">
              <a:rPr lang="en-US" smtClean="0"/>
              <a:t>11/18/2020</a:t>
            </a:fld>
            <a:endParaRPr lang="en-US"/>
          </a:p>
        </p:txBody>
      </p:sp>
      <p:sp>
        <p:nvSpPr>
          <p:cNvPr id="4" name="Footer Placeholder 3"/>
          <p:cNvSpPr>
            <a:spLocks noGrp="1"/>
          </p:cNvSpPr>
          <p:nvPr>
            <p:ph type="ftr" sz="quarter" idx="2"/>
          </p:nvPr>
        </p:nvSpPr>
        <p:spPr>
          <a:xfrm>
            <a:off x="1" y="8839201"/>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1"/>
            <a:ext cx="3041650" cy="465138"/>
          </a:xfrm>
          <a:prstGeom prst="rect">
            <a:avLst/>
          </a:prstGeom>
        </p:spPr>
        <p:txBody>
          <a:bodyPr vert="horz" lIns="91440" tIns="45720" rIns="91440" bIns="45720" rtlCol="0" anchor="b"/>
          <a:lstStyle>
            <a:lvl1pPr algn="r">
              <a:defRPr sz="1200"/>
            </a:lvl1pPr>
          </a:lstStyle>
          <a:p>
            <a:fld id="{76ECAF11-4767-4D11-8F44-4C6AB403A05F}" type="slidenum">
              <a:rPr lang="en-US" smtClean="0"/>
              <a:t>‹#›</a:t>
            </a:fld>
            <a:endParaRPr lang="en-US"/>
          </a:p>
        </p:txBody>
      </p:sp>
    </p:spTree>
    <p:extLst>
      <p:ext uri="{BB962C8B-B14F-4D97-AF65-F5344CB8AC3E}">
        <p14:creationId xmlns:p14="http://schemas.microsoft.com/office/powerpoint/2010/main" val="2193330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B29C593-E076-4927-87DB-BF30300E0624}" type="datetimeFigureOut">
              <a:rPr lang="en-US" smtClean="0"/>
              <a:pPr/>
              <a:t>11/18/2020</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5A79E17-200D-49ED-88A2-0C32B894C6D7}" type="slidenum">
              <a:rPr lang="en-US" smtClean="0"/>
              <a:pPr/>
              <a:t>‹#›</a:t>
            </a:fld>
            <a:endParaRPr lang="en-US"/>
          </a:p>
        </p:txBody>
      </p:sp>
    </p:spTree>
    <p:extLst>
      <p:ext uri="{BB962C8B-B14F-4D97-AF65-F5344CB8AC3E}">
        <p14:creationId xmlns:p14="http://schemas.microsoft.com/office/powerpoint/2010/main" val="405014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3</a:t>
            </a:fld>
            <a:endParaRPr lang="en-US"/>
          </a:p>
        </p:txBody>
      </p:sp>
    </p:spTree>
    <p:extLst>
      <p:ext uri="{BB962C8B-B14F-4D97-AF65-F5344CB8AC3E}">
        <p14:creationId xmlns:p14="http://schemas.microsoft.com/office/powerpoint/2010/main" val="332387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4</a:t>
            </a:fld>
            <a:endParaRPr lang="en-US"/>
          </a:p>
        </p:txBody>
      </p:sp>
    </p:spTree>
    <p:extLst>
      <p:ext uri="{BB962C8B-B14F-4D97-AF65-F5344CB8AC3E}">
        <p14:creationId xmlns:p14="http://schemas.microsoft.com/office/powerpoint/2010/main" val="418964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5</a:t>
            </a:fld>
            <a:endParaRPr lang="en-US"/>
          </a:p>
        </p:txBody>
      </p:sp>
    </p:spTree>
    <p:extLst>
      <p:ext uri="{BB962C8B-B14F-4D97-AF65-F5344CB8AC3E}">
        <p14:creationId xmlns:p14="http://schemas.microsoft.com/office/powerpoint/2010/main" val="392268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6</a:t>
            </a:fld>
            <a:endParaRPr lang="en-US"/>
          </a:p>
        </p:txBody>
      </p:sp>
    </p:spTree>
    <p:extLst>
      <p:ext uri="{BB962C8B-B14F-4D97-AF65-F5344CB8AC3E}">
        <p14:creationId xmlns:p14="http://schemas.microsoft.com/office/powerpoint/2010/main" val="16476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7</a:t>
            </a:fld>
            <a:endParaRPr lang="en-US"/>
          </a:p>
        </p:txBody>
      </p:sp>
    </p:spTree>
    <p:extLst>
      <p:ext uri="{BB962C8B-B14F-4D97-AF65-F5344CB8AC3E}">
        <p14:creationId xmlns:p14="http://schemas.microsoft.com/office/powerpoint/2010/main" val="6123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8</a:t>
            </a:fld>
            <a:endParaRPr lang="en-US"/>
          </a:p>
        </p:txBody>
      </p:sp>
    </p:spTree>
    <p:extLst>
      <p:ext uri="{BB962C8B-B14F-4D97-AF65-F5344CB8AC3E}">
        <p14:creationId xmlns:p14="http://schemas.microsoft.com/office/powerpoint/2010/main" val="202988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9</a:t>
            </a:fld>
            <a:endParaRPr lang="en-US"/>
          </a:p>
        </p:txBody>
      </p:sp>
    </p:spTree>
    <p:extLst>
      <p:ext uri="{BB962C8B-B14F-4D97-AF65-F5344CB8AC3E}">
        <p14:creationId xmlns:p14="http://schemas.microsoft.com/office/powerpoint/2010/main" val="62714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9E17-200D-49ED-88A2-0C32B894C6D7}" type="slidenum">
              <a:rPr lang="en-US" smtClean="0"/>
              <a:pPr/>
              <a:t>11</a:t>
            </a:fld>
            <a:endParaRPr lang="en-US"/>
          </a:p>
        </p:txBody>
      </p:sp>
    </p:spTree>
    <p:extLst>
      <p:ext uri="{BB962C8B-B14F-4D97-AF65-F5344CB8AC3E}">
        <p14:creationId xmlns:p14="http://schemas.microsoft.com/office/powerpoint/2010/main" val="15639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A3040-7703-47E4-9D5D-ADBEEB45D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BAD1DAE9-EBAF-4682-A48B-FE5074DDCE4E}"/>
              </a:ext>
            </a:extLst>
          </p:cNvPr>
          <p:cNvPicPr>
            <a:picLocks noChangeAspect="1"/>
          </p:cNvPicPr>
          <p:nvPr/>
        </p:nvPicPr>
        <p:blipFill>
          <a:blip r:embed="rId3"/>
          <a:stretch>
            <a:fillRect/>
          </a:stretch>
        </p:blipFill>
        <p:spPr>
          <a:xfrm>
            <a:off x="6925284" y="6189906"/>
            <a:ext cx="548640" cy="548640"/>
          </a:xfrm>
          <a:prstGeom prst="rect">
            <a:avLst/>
          </a:prstGeom>
        </p:spPr>
      </p:pic>
      <p:pic>
        <p:nvPicPr>
          <p:cNvPr id="13" name="Picture 12">
            <a:extLst>
              <a:ext uri="{FF2B5EF4-FFF2-40B4-BE49-F238E27FC236}">
                <a16:creationId xmlns:a16="http://schemas.microsoft.com/office/drawing/2014/main" id="{2DC878B9-85A6-43A4-B5D6-A75F0AAA99B7}"/>
              </a:ext>
            </a:extLst>
          </p:cNvPr>
          <p:cNvPicPr>
            <a:picLocks noChangeAspect="1"/>
          </p:cNvPicPr>
          <p:nvPr/>
        </p:nvPicPr>
        <p:blipFill>
          <a:blip r:embed="rId4"/>
          <a:stretch>
            <a:fillRect/>
          </a:stretch>
        </p:blipFill>
        <p:spPr>
          <a:xfrm>
            <a:off x="7565175" y="6285501"/>
            <a:ext cx="1383678" cy="365760"/>
          </a:xfrm>
          <a:prstGeom prst="rect">
            <a:avLst/>
          </a:prstGeom>
        </p:spPr>
      </p:pic>
      <p:sp>
        <p:nvSpPr>
          <p:cNvPr id="14" name="Title 5">
            <a:extLst>
              <a:ext uri="{FF2B5EF4-FFF2-40B4-BE49-F238E27FC236}">
                <a16:creationId xmlns:a16="http://schemas.microsoft.com/office/drawing/2014/main" id="{C8E3AC9B-EE21-4A39-B9AA-DEE6DFF14106}"/>
              </a:ext>
            </a:extLst>
          </p:cNvPr>
          <p:cNvSpPr>
            <a:spLocks noGrp="1" noChangeAspect="1"/>
          </p:cNvSpPr>
          <p:nvPr>
            <p:ph type="title"/>
          </p:nvPr>
        </p:nvSpPr>
        <p:spPr>
          <a:xfrm>
            <a:off x="190394" y="476508"/>
            <a:ext cx="8751994" cy="1558924"/>
          </a:xfrm>
          <a:prstGeom prst="rect">
            <a:avLst/>
          </a:prstGeom>
        </p:spPr>
        <p:txBody>
          <a:bodyPr/>
          <a:lstStyle>
            <a:lvl1pPr indent="0" algn="l">
              <a:lnSpc>
                <a:spcPct val="100000"/>
              </a:lnSpc>
              <a:defRPr sz="3200" b="0">
                <a:solidFill>
                  <a:schemeClr val="bg1"/>
                </a:solidFill>
              </a:defRPr>
            </a:lvl1pPr>
          </a:lstStyle>
          <a:p>
            <a:r>
              <a:rPr lang="en-US"/>
              <a:t>Click to edit Master title style</a:t>
            </a:r>
            <a:endParaRPr lang="en-US" dirty="0"/>
          </a:p>
        </p:txBody>
      </p:sp>
      <p:sp>
        <p:nvSpPr>
          <p:cNvPr id="15" name="Text Placeholder 7">
            <a:extLst>
              <a:ext uri="{FF2B5EF4-FFF2-40B4-BE49-F238E27FC236}">
                <a16:creationId xmlns:a16="http://schemas.microsoft.com/office/drawing/2014/main" id="{A262656B-E408-45FD-BA1F-8A4586100EE5}"/>
              </a:ext>
            </a:extLst>
          </p:cNvPr>
          <p:cNvSpPr>
            <a:spLocks noGrp="1" noChangeAspect="1"/>
          </p:cNvSpPr>
          <p:nvPr>
            <p:ph type="body" sz="quarter" idx="10"/>
          </p:nvPr>
        </p:nvSpPr>
        <p:spPr>
          <a:xfrm>
            <a:off x="190394" y="2201723"/>
            <a:ext cx="7253394" cy="1541990"/>
          </a:xfrm>
          <a:prstGeom prst="rect">
            <a:avLst/>
          </a:prstGeom>
        </p:spPr>
        <p:txBody>
          <a:bodyPr vert="horz"/>
          <a:lstStyle>
            <a:lvl1pPr marL="0" indent="0">
              <a:buNone/>
              <a:defRPr>
                <a:solidFill>
                  <a:schemeClr val="bg1"/>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sp>
        <p:nvSpPr>
          <p:cNvPr id="16" name="Text Placeholder 7">
            <a:extLst>
              <a:ext uri="{FF2B5EF4-FFF2-40B4-BE49-F238E27FC236}">
                <a16:creationId xmlns:a16="http://schemas.microsoft.com/office/drawing/2014/main" id="{7E4F0125-A915-4E45-8E33-FE6E581CB0E2}"/>
              </a:ext>
            </a:extLst>
          </p:cNvPr>
          <p:cNvSpPr>
            <a:spLocks noGrp="1" noChangeAspect="1"/>
          </p:cNvSpPr>
          <p:nvPr>
            <p:ph type="body" sz="quarter" idx="12"/>
          </p:nvPr>
        </p:nvSpPr>
        <p:spPr>
          <a:xfrm>
            <a:off x="190394" y="3910005"/>
            <a:ext cx="5410306" cy="1108886"/>
          </a:xfrm>
          <a:prstGeom prst="rect">
            <a:avLst/>
          </a:prstGeom>
        </p:spPr>
        <p:txBody>
          <a:bodyPr vert="horz"/>
          <a:lstStyle>
            <a:lvl1pPr marL="0" indent="0">
              <a:buNone/>
              <a:defRPr sz="2400">
                <a:solidFill>
                  <a:schemeClr val="bg1"/>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5869900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187B8934-3FE5-419A-8DE2-8B301F783560}" type="slidenum">
              <a:rPr lang="en-US" altLang="en-US">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267713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E23EAA74-9A20-4FD7-A9E9-40A39FA1B3C3}" type="slidenum">
              <a:rPr lang="en-US" altLang="en-US">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190242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A03D00-3157-4D76-8A03-670927E5373C}"/>
              </a:ext>
            </a:extLst>
          </p:cNvPr>
          <p:cNvSpPr>
            <a:spLocks noGrp="1"/>
          </p:cNvSpPr>
          <p:nvPr>
            <p:ph type="body" sz="quarter" idx="10"/>
          </p:nvPr>
        </p:nvSpPr>
        <p:spPr>
          <a:xfrm>
            <a:off x="446088" y="1334078"/>
            <a:ext cx="8275320" cy="487025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39CBC272-6FE0-45FE-8B4A-03BC82121722}"/>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pic>
        <p:nvPicPr>
          <p:cNvPr id="5" name="Picture 4" descr="Image result for nimh nih logo png">
            <a:extLst>
              <a:ext uri="{FF2B5EF4-FFF2-40B4-BE49-F238E27FC236}">
                <a16:creationId xmlns:a16="http://schemas.microsoft.com/office/drawing/2014/main" id="{D43E861A-D05E-4CA8-9C31-9F64A3575A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4543" y="6341496"/>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A481B0A-6230-4A1A-BB5D-626A6711404E}"/>
              </a:ext>
            </a:extLst>
          </p:cNvPr>
          <p:cNvSpPr>
            <a:spLocks noGrp="1"/>
          </p:cNvSpPr>
          <p:nvPr>
            <p:ph type="title"/>
          </p:nvPr>
        </p:nvSpPr>
        <p:spPr>
          <a:xfrm>
            <a:off x="446086" y="169033"/>
            <a:ext cx="8275321" cy="863354"/>
          </a:xfrm>
          <a:prstGeom prst="rect">
            <a:avLst/>
          </a:prstGeom>
        </p:spPr>
        <p:txBody>
          <a:bodyPr anchor="ctr"/>
          <a:lstStyle>
            <a:lvl1pPr>
              <a:defRPr sz="3200" b="1"/>
            </a:lvl1pPr>
          </a:lstStyle>
          <a:p>
            <a:r>
              <a:rPr lang="en-US"/>
              <a:t>Click to edit Master title style</a:t>
            </a:r>
            <a:endParaRPr lang="en-US" dirty="0"/>
          </a:p>
        </p:txBody>
      </p:sp>
      <p:sp>
        <p:nvSpPr>
          <p:cNvPr id="15" name="Slide Number Placeholder 1">
            <a:extLst>
              <a:ext uri="{FF2B5EF4-FFF2-40B4-BE49-F238E27FC236}">
                <a16:creationId xmlns:a16="http://schemas.microsoft.com/office/drawing/2014/main" id="{A95EB87A-5F16-4E16-980E-85F23288FF85}"/>
              </a:ext>
            </a:extLst>
          </p:cNvPr>
          <p:cNvSpPr>
            <a:spLocks noGrp="1"/>
          </p:cNvSpPr>
          <p:nvPr>
            <p:ph type="sldNum" sz="quarter" idx="4"/>
          </p:nvPr>
        </p:nvSpPr>
        <p:spPr>
          <a:xfrm>
            <a:off x="243358" y="6408176"/>
            <a:ext cx="405456" cy="214112"/>
          </a:xfrm>
          <a:prstGeom prst="rect">
            <a:avLst/>
          </a:prstGeom>
        </p:spPr>
        <p:txBody>
          <a:bodyPr vert="horz" lIns="91440" tIns="45720" rIns="91440" bIns="45720" rtlCol="0" anchor="ctr"/>
          <a:lstStyle>
            <a:lvl1pPr algn="ctr">
              <a:defRPr sz="1100">
                <a:solidFill>
                  <a:schemeClr val="tx1"/>
                </a:solidFill>
              </a:defRPr>
            </a:lvl1pPr>
          </a:lstStyle>
          <a:p>
            <a:fld id="{0D720DA8-E26F-4FC9-963B-B7A4AC0D8FDC}" type="slidenum">
              <a:rPr lang="en-US" smtClean="0"/>
              <a:pPr/>
              <a:t>‹#›</a:t>
            </a:fld>
            <a:endParaRPr lang="en-US"/>
          </a:p>
        </p:txBody>
      </p:sp>
    </p:spTree>
    <p:extLst>
      <p:ext uri="{BB962C8B-B14F-4D97-AF65-F5344CB8AC3E}">
        <p14:creationId xmlns:p14="http://schemas.microsoft.com/office/powerpoint/2010/main" val="23758579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_Two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A03D00-3157-4D76-8A03-670927E5373C}"/>
              </a:ext>
            </a:extLst>
          </p:cNvPr>
          <p:cNvSpPr>
            <a:spLocks noGrp="1"/>
          </p:cNvSpPr>
          <p:nvPr>
            <p:ph type="body" sz="quarter" idx="10"/>
          </p:nvPr>
        </p:nvSpPr>
        <p:spPr>
          <a:xfrm>
            <a:off x="446088" y="1334078"/>
            <a:ext cx="3931920" cy="487025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39CBC272-6FE0-45FE-8B4A-03BC82121722}"/>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pic>
        <p:nvPicPr>
          <p:cNvPr id="5" name="Picture 4" descr="Image result for nimh nih logo png">
            <a:extLst>
              <a:ext uri="{FF2B5EF4-FFF2-40B4-BE49-F238E27FC236}">
                <a16:creationId xmlns:a16="http://schemas.microsoft.com/office/drawing/2014/main" id="{D43E861A-D05E-4CA8-9C31-9F64A3575A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4543" y="6341496"/>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A481B0A-6230-4A1A-BB5D-626A6711404E}"/>
              </a:ext>
            </a:extLst>
          </p:cNvPr>
          <p:cNvSpPr>
            <a:spLocks noGrp="1"/>
          </p:cNvSpPr>
          <p:nvPr>
            <p:ph type="title"/>
          </p:nvPr>
        </p:nvSpPr>
        <p:spPr>
          <a:xfrm>
            <a:off x="446086" y="169033"/>
            <a:ext cx="8275321" cy="863354"/>
          </a:xfrm>
          <a:prstGeom prst="rect">
            <a:avLst/>
          </a:prstGeom>
        </p:spPr>
        <p:txBody>
          <a:bodyPr anchor="ctr"/>
          <a:lstStyle>
            <a:lvl1pPr>
              <a:defRPr sz="3200" b="1"/>
            </a:lvl1pPr>
          </a:lstStyle>
          <a:p>
            <a:r>
              <a:rPr lang="en-US"/>
              <a:t>Click to edit Master title style</a:t>
            </a:r>
            <a:endParaRPr lang="en-US" dirty="0"/>
          </a:p>
        </p:txBody>
      </p:sp>
      <p:sp>
        <p:nvSpPr>
          <p:cNvPr id="15" name="Slide Number Placeholder 1">
            <a:extLst>
              <a:ext uri="{FF2B5EF4-FFF2-40B4-BE49-F238E27FC236}">
                <a16:creationId xmlns:a16="http://schemas.microsoft.com/office/drawing/2014/main" id="{A95EB87A-5F16-4E16-980E-85F23288FF85}"/>
              </a:ext>
            </a:extLst>
          </p:cNvPr>
          <p:cNvSpPr>
            <a:spLocks noGrp="1"/>
          </p:cNvSpPr>
          <p:nvPr>
            <p:ph type="sldNum" sz="quarter" idx="4"/>
          </p:nvPr>
        </p:nvSpPr>
        <p:spPr>
          <a:xfrm>
            <a:off x="243358" y="6408176"/>
            <a:ext cx="405456" cy="214112"/>
          </a:xfrm>
          <a:prstGeom prst="rect">
            <a:avLst/>
          </a:prstGeom>
        </p:spPr>
        <p:txBody>
          <a:bodyPr vert="horz" lIns="91440" tIns="45720" rIns="91440" bIns="45720" rtlCol="0" anchor="ctr"/>
          <a:lstStyle>
            <a:lvl1pPr algn="ctr">
              <a:defRPr sz="1100">
                <a:solidFill>
                  <a:schemeClr val="tx1"/>
                </a:solidFill>
              </a:defRPr>
            </a:lvl1pPr>
          </a:lstStyle>
          <a:p>
            <a:fld id="{0D720DA8-E26F-4FC9-963B-B7A4AC0D8FDC}" type="slidenum">
              <a:rPr lang="en-US" smtClean="0"/>
              <a:pPr/>
              <a:t>‹#›</a:t>
            </a:fld>
            <a:endParaRPr lang="en-US"/>
          </a:p>
        </p:txBody>
      </p:sp>
      <p:sp>
        <p:nvSpPr>
          <p:cNvPr id="7" name="Text Placeholder 2">
            <a:extLst>
              <a:ext uri="{FF2B5EF4-FFF2-40B4-BE49-F238E27FC236}">
                <a16:creationId xmlns:a16="http://schemas.microsoft.com/office/drawing/2014/main" id="{18B2679D-EB16-4610-8CD6-7E609EA6AEB9}"/>
              </a:ext>
            </a:extLst>
          </p:cNvPr>
          <p:cNvSpPr>
            <a:spLocks noGrp="1"/>
          </p:cNvSpPr>
          <p:nvPr>
            <p:ph type="body" sz="quarter" idx="11"/>
          </p:nvPr>
        </p:nvSpPr>
        <p:spPr>
          <a:xfrm>
            <a:off x="4789487" y="1334078"/>
            <a:ext cx="3931920" cy="4870259"/>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72860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No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CBC272-6FE0-45FE-8B4A-03BC82121722}"/>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sp>
        <p:nvSpPr>
          <p:cNvPr id="10" name="Text Placeholder 2">
            <a:extLst>
              <a:ext uri="{FF2B5EF4-FFF2-40B4-BE49-F238E27FC236}">
                <a16:creationId xmlns:a16="http://schemas.microsoft.com/office/drawing/2014/main" id="{0F36C9A2-1462-4EF6-98BA-90522432948B}"/>
              </a:ext>
            </a:extLst>
          </p:cNvPr>
          <p:cNvSpPr>
            <a:spLocks noGrp="1"/>
          </p:cNvSpPr>
          <p:nvPr>
            <p:ph type="body" sz="quarter" idx="11"/>
          </p:nvPr>
        </p:nvSpPr>
        <p:spPr>
          <a:xfrm>
            <a:off x="446088" y="1334078"/>
            <a:ext cx="8275637" cy="487025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2" name="Title 11">
            <a:extLst>
              <a:ext uri="{FF2B5EF4-FFF2-40B4-BE49-F238E27FC236}">
                <a16:creationId xmlns:a16="http://schemas.microsoft.com/office/drawing/2014/main" id="{7CDF819A-5A50-4E6F-9B08-9E0C92571246}"/>
              </a:ext>
            </a:extLst>
          </p:cNvPr>
          <p:cNvSpPr>
            <a:spLocks noGrp="1"/>
          </p:cNvSpPr>
          <p:nvPr>
            <p:ph type="title"/>
          </p:nvPr>
        </p:nvSpPr>
        <p:spPr>
          <a:xfrm>
            <a:off x="446088" y="169033"/>
            <a:ext cx="8275637" cy="863354"/>
          </a:xfrm>
          <a:prstGeom prst="rect">
            <a:avLst/>
          </a:prstGeom>
        </p:spPr>
        <p:txBody>
          <a:bodyPr anchor="ctr"/>
          <a:lstStyle>
            <a:lvl1pPr>
              <a:defRPr sz="3200" b="1"/>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1F6EA724-4552-4668-B56D-7707E7376043}"/>
              </a:ext>
            </a:extLst>
          </p:cNvPr>
          <p:cNvSpPr>
            <a:spLocks noGrp="1"/>
          </p:cNvSpPr>
          <p:nvPr>
            <p:ph type="sldNum" sz="quarter" idx="4"/>
          </p:nvPr>
        </p:nvSpPr>
        <p:spPr>
          <a:xfrm>
            <a:off x="243358" y="6408176"/>
            <a:ext cx="405456" cy="214112"/>
          </a:xfrm>
          <a:prstGeom prst="rect">
            <a:avLst/>
          </a:prstGeom>
        </p:spPr>
        <p:txBody>
          <a:bodyPr vert="horz" lIns="91440" tIns="45720" rIns="91440" bIns="45720" rtlCol="0" anchor="ctr"/>
          <a:lstStyle>
            <a:lvl1pPr algn="ctr">
              <a:defRPr sz="1100">
                <a:solidFill>
                  <a:schemeClr val="tx1"/>
                </a:solidFill>
              </a:defRPr>
            </a:lvl1pPr>
          </a:lstStyle>
          <a:p>
            <a:fld id="{0D720DA8-E26F-4FC9-963B-B7A4AC0D8FDC}" type="slidenum">
              <a:rPr lang="en-US" smtClean="0"/>
              <a:pPr/>
              <a:t>‹#›</a:t>
            </a:fld>
            <a:endParaRPr lang="en-US"/>
          </a:p>
        </p:txBody>
      </p:sp>
    </p:spTree>
    <p:extLst>
      <p:ext uri="{BB962C8B-B14F-4D97-AF65-F5344CB8AC3E}">
        <p14:creationId xmlns:p14="http://schemas.microsoft.com/office/powerpoint/2010/main" val="18939163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47233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fld id="{20765C9B-9F83-4A8D-A7CD-EAAF7DC75087}" type="slidenum">
              <a:rPr lang="en-US" altLang="en-US" smtClean="0">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318551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477000"/>
            <a:ext cx="2403475" cy="2286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2687638" y="6477000"/>
            <a:ext cx="2895600" cy="2286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88B59D-F3EC-46E4-8111-1432E0A3A92B}" type="slidenum">
              <a:rPr lang="en-US"/>
              <a:pPr/>
              <a:t>‹#›</a:t>
            </a:fld>
            <a:endParaRPr lang="en-US"/>
          </a:p>
        </p:txBody>
      </p:sp>
    </p:spTree>
    <p:extLst>
      <p:ext uri="{BB962C8B-B14F-4D97-AF65-F5344CB8AC3E}">
        <p14:creationId xmlns:p14="http://schemas.microsoft.com/office/powerpoint/2010/main" val="52051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solidFill>
                <a:srgbClr val="00468B"/>
              </a:solidFill>
            </a:endParaRPr>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p:spPr>
        <p:txBody>
          <a:bodyPr/>
          <a:lstStyle/>
          <a:p>
            <a:pPr>
              <a:defRPr/>
            </a:pPr>
            <a:endParaRPr lang="en-US" sz="2400">
              <a:solidFill>
                <a:srgbClr val="00468B"/>
              </a:solidFill>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39073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fld id="{20765C9B-9F83-4A8D-A7CD-EAAF7DC75087}" type="slidenum">
              <a:rPr lang="en-US" altLang="en-US">
                <a:solidFill>
                  <a:srgbClr val="00468B"/>
                </a:solidFill>
              </a:rPr>
              <a:pPr/>
              <a:t>‹#›</a:t>
            </a:fld>
            <a:endParaRPr lang="en-US" altLang="en-US">
              <a:solidFill>
                <a:srgbClr val="00468B"/>
              </a:solidFill>
            </a:endParaRPr>
          </a:p>
        </p:txBody>
      </p:sp>
    </p:spTree>
    <p:extLst>
      <p:ext uri="{BB962C8B-B14F-4D97-AF65-F5344CB8AC3E}">
        <p14:creationId xmlns:p14="http://schemas.microsoft.com/office/powerpoint/2010/main" val="3570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A790FFB-9074-4A89-B646-C91148FECA22}"/>
              </a:ext>
            </a:extLst>
          </p:cNvPr>
          <p:cNvSpPr>
            <a:spLocks noGrp="1"/>
          </p:cNvSpPr>
          <p:nvPr>
            <p:ph type="sldNum" sz="quarter" idx="4"/>
          </p:nvPr>
        </p:nvSpPr>
        <p:spPr>
          <a:xfrm>
            <a:off x="243358" y="6408176"/>
            <a:ext cx="405456" cy="214112"/>
          </a:xfrm>
          <a:prstGeom prst="rect">
            <a:avLst/>
          </a:prstGeom>
        </p:spPr>
        <p:txBody>
          <a:bodyPr anchor="ctr"/>
          <a:lstStyle>
            <a:lvl1pPr algn="ctr">
              <a:defRPr sz="1100"/>
            </a:lvl1pPr>
          </a:lstStyle>
          <a:p>
            <a:fld id="{0D720DA8-E26F-4FC9-963B-B7A4AC0D8FDC}" type="slidenum">
              <a:rPr lang="en-US" smtClean="0"/>
              <a:pPr/>
              <a:t>‹#›</a:t>
            </a:fld>
            <a:endParaRPr lang="en-US"/>
          </a:p>
        </p:txBody>
      </p:sp>
      <p:sp>
        <p:nvSpPr>
          <p:cNvPr id="3" name="Rectangle 2">
            <a:extLst>
              <a:ext uri="{FF2B5EF4-FFF2-40B4-BE49-F238E27FC236}">
                <a16:creationId xmlns:a16="http://schemas.microsoft.com/office/drawing/2014/main" id="{E964CB47-610D-464F-A95B-4CD52BAAF0E0}"/>
              </a:ext>
            </a:extLst>
          </p:cNvPr>
          <p:cNvSpPr/>
          <p:nvPr/>
        </p:nvSpPr>
        <p:spPr>
          <a:xfrm rot="5400000" flipH="1">
            <a:off x="4515859" y="-3036694"/>
            <a:ext cx="137160" cy="827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spTree>
    <p:extLst>
      <p:ext uri="{BB962C8B-B14F-4D97-AF65-F5344CB8AC3E}">
        <p14:creationId xmlns:p14="http://schemas.microsoft.com/office/powerpoint/2010/main" val="39282466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61" r:id="rId8"/>
    <p:sldLayoutId id="2147483662" r:id="rId9"/>
    <p:sldLayoutId id="2147483663" r:id="rId10"/>
    <p:sldLayoutId id="214748366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gi-bin/ECFR?page=brow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hhs.gov/ohrp/" TargetMode="External"/><Relationship Id="rId5" Type="http://schemas.openxmlformats.org/officeDocument/2006/relationships/hyperlink" Target="https://database.ich.org/sites/default/files/E6_R2_Step_4_Presentation_0.pdf" TargetMode="External"/><Relationship Id="rId4" Type="http://schemas.openxmlformats.org/officeDocument/2006/relationships/hyperlink" Target="https://database.ich.org/sites/default/files/E6_R2_Addendum.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nimhctob_crest@mail.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9FD10C-FE92-4C57-AA79-66747E08F3F5}"/>
              </a:ext>
            </a:extLst>
          </p:cNvPr>
          <p:cNvSpPr>
            <a:spLocks noGrp="1"/>
          </p:cNvSpPr>
          <p:nvPr>
            <p:ph type="title"/>
          </p:nvPr>
        </p:nvSpPr>
        <p:spPr/>
        <p:txBody>
          <a:bodyPr/>
          <a:lstStyle/>
          <a:p>
            <a:r>
              <a:rPr lang="en-US" dirty="0"/>
              <a:t>Tool Summary Sheet</a:t>
            </a:r>
          </a:p>
        </p:txBody>
      </p:sp>
      <p:sp>
        <p:nvSpPr>
          <p:cNvPr id="2" name="Text Placeholder 1">
            <a:extLst>
              <a:ext uri="{FF2B5EF4-FFF2-40B4-BE49-F238E27FC236}">
                <a16:creationId xmlns:a16="http://schemas.microsoft.com/office/drawing/2014/main" id="{533E410B-F4D3-461F-B1AB-D20644BD0445}"/>
              </a:ext>
            </a:extLst>
          </p:cNvPr>
          <p:cNvSpPr>
            <a:spLocks noGrp="1"/>
          </p:cNvSpPr>
          <p:nvPr>
            <p:ph type="body" sz="quarter" idx="10"/>
          </p:nvPr>
        </p:nvSpPr>
        <p:spPr/>
        <p:txBody>
          <a:bodyPr/>
          <a:lstStyle/>
          <a:p>
            <a:pPr marL="0" indent="0">
              <a:buNone/>
            </a:pPr>
            <a:r>
              <a:rPr lang="en-US" sz="1400" dirty="0"/>
              <a:t>Note: This hidden slide will not show in a slide presentation.  Remove before providing slide deck to sites.</a:t>
            </a:r>
          </a:p>
          <a:p>
            <a:pPr marL="0" indent="0">
              <a:buNone/>
            </a:pPr>
            <a:endParaRPr lang="en-US" sz="1400" dirty="0"/>
          </a:p>
        </p:txBody>
      </p:sp>
      <p:graphicFrame>
        <p:nvGraphicFramePr>
          <p:cNvPr id="5" name="Table 5">
            <a:extLst>
              <a:ext uri="{FF2B5EF4-FFF2-40B4-BE49-F238E27FC236}">
                <a16:creationId xmlns:a16="http://schemas.microsoft.com/office/drawing/2014/main" id="{3DFD1C5B-BED7-47A7-A3A0-23AD17ED7071}"/>
              </a:ext>
            </a:extLst>
          </p:cNvPr>
          <p:cNvGraphicFramePr>
            <a:graphicFrameLocks noGrp="1"/>
          </p:cNvGraphicFramePr>
          <p:nvPr>
            <p:extLst>
              <p:ext uri="{D42A27DB-BD31-4B8C-83A1-F6EECF244321}">
                <p14:modId xmlns:p14="http://schemas.microsoft.com/office/powerpoint/2010/main" val="2617032468"/>
              </p:ext>
            </p:extLst>
          </p:nvPr>
        </p:nvGraphicFramePr>
        <p:xfrm>
          <a:off x="648813" y="1853422"/>
          <a:ext cx="7905640" cy="4354894"/>
        </p:xfrm>
        <a:graphic>
          <a:graphicData uri="http://schemas.openxmlformats.org/drawingml/2006/table">
            <a:tbl>
              <a:tblPr firstRow="1" bandRow="1">
                <a:tableStyleId>{5C22544A-7EE6-4342-B048-85BDC9FD1C3A}</a:tableStyleId>
              </a:tblPr>
              <a:tblGrid>
                <a:gridCol w="2190640">
                  <a:extLst>
                    <a:ext uri="{9D8B030D-6E8A-4147-A177-3AD203B41FA5}">
                      <a16:colId xmlns:a16="http://schemas.microsoft.com/office/drawing/2014/main" val="3734352942"/>
                    </a:ext>
                  </a:extLst>
                </a:gridCol>
                <a:gridCol w="5715000">
                  <a:extLst>
                    <a:ext uri="{9D8B030D-6E8A-4147-A177-3AD203B41FA5}">
                      <a16:colId xmlns:a16="http://schemas.microsoft.com/office/drawing/2014/main" val="3429427273"/>
                    </a:ext>
                  </a:extLst>
                </a:gridCol>
              </a:tblGrid>
              <a:tr h="453220">
                <a:tc>
                  <a:txBody>
                    <a:bodyPr/>
                    <a:lstStyle/>
                    <a:p>
                      <a:r>
                        <a:rPr lang="en-US" sz="1200" dirty="0"/>
                        <a:t>Tool:</a:t>
                      </a:r>
                    </a:p>
                  </a:txBody>
                  <a:tcPr>
                    <a:solidFill>
                      <a:srgbClr val="005293"/>
                    </a:solidFill>
                  </a:tcPr>
                </a:tc>
                <a:tc>
                  <a:txBody>
                    <a:bodyPr/>
                    <a:lstStyle/>
                    <a:p>
                      <a:pPr>
                        <a:spcBef>
                          <a:spcPts val="600"/>
                        </a:spcBef>
                        <a:spcAft>
                          <a:spcPts val="600"/>
                        </a:spcAft>
                      </a:pPr>
                      <a:r>
                        <a:rPr lang="en-US" sz="1200" b="1" dirty="0"/>
                        <a:t>Training Presentation: Good Documentation Practices for NIMH-Sponsored Studies </a:t>
                      </a:r>
                      <a:endParaRPr lang="en-US" sz="1200" dirty="0"/>
                    </a:p>
                  </a:txBody>
                  <a:tcPr/>
                </a:tc>
                <a:extLst>
                  <a:ext uri="{0D108BD9-81ED-4DB2-BD59-A6C34878D82A}">
                    <a16:rowId xmlns:a16="http://schemas.microsoft.com/office/drawing/2014/main" val="1531704584"/>
                  </a:ext>
                </a:extLst>
              </a:tr>
              <a:tr h="453220">
                <a:tc>
                  <a:txBody>
                    <a:bodyPr/>
                    <a:lstStyle/>
                    <a:p>
                      <a:r>
                        <a:rPr lang="en-US" sz="1200" dirty="0">
                          <a:solidFill>
                            <a:schemeClr val="bg1"/>
                          </a:solidFill>
                        </a:rPr>
                        <a:t>Purpose:</a:t>
                      </a:r>
                    </a:p>
                  </a:txBody>
                  <a:tcPr>
                    <a:solidFill>
                      <a:srgbClr val="005293"/>
                    </a:solidFill>
                  </a:tcPr>
                </a:tc>
                <a:tc>
                  <a:txBody>
                    <a:bodyPr/>
                    <a:lstStyle/>
                    <a:p>
                      <a:pPr marL="0" indent="0">
                        <a:buNone/>
                      </a:pPr>
                      <a:r>
                        <a:rPr lang="en-US" sz="1200" dirty="0"/>
                        <a:t>To introduce, define, and give examples of good documentation practices to use throughout the duration of NIMH- funded research</a:t>
                      </a:r>
                    </a:p>
                  </a:txBody>
                  <a:tcPr/>
                </a:tc>
                <a:extLst>
                  <a:ext uri="{0D108BD9-81ED-4DB2-BD59-A6C34878D82A}">
                    <a16:rowId xmlns:a16="http://schemas.microsoft.com/office/drawing/2014/main" val="99012642"/>
                  </a:ext>
                </a:extLst>
              </a:tr>
              <a:tr h="453220">
                <a:tc>
                  <a:txBody>
                    <a:bodyPr/>
                    <a:lstStyle/>
                    <a:p>
                      <a:r>
                        <a:rPr lang="en-US" sz="1200" dirty="0">
                          <a:solidFill>
                            <a:schemeClr val="bg1"/>
                          </a:solidFill>
                        </a:rPr>
                        <a:t>Audience/ User:</a:t>
                      </a:r>
                    </a:p>
                  </a:txBody>
                  <a:tcPr>
                    <a:solidFill>
                      <a:srgbClr val="005293"/>
                    </a:solidFill>
                  </a:tcPr>
                </a:tc>
                <a:tc>
                  <a:txBody>
                    <a:bodyPr/>
                    <a:lstStyle/>
                    <a:p>
                      <a:pPr>
                        <a:spcBef>
                          <a:spcPts val="600"/>
                        </a:spcBef>
                        <a:spcAft>
                          <a:spcPts val="600"/>
                        </a:spcAft>
                      </a:pPr>
                      <a:r>
                        <a:rPr lang="en-US" sz="1200" dirty="0"/>
                        <a:t>NIMH study staff, including PIs, Sub-Is and Site Study Coordinators</a:t>
                      </a:r>
                    </a:p>
                  </a:txBody>
                  <a:tcPr/>
                </a:tc>
                <a:extLst>
                  <a:ext uri="{0D108BD9-81ED-4DB2-BD59-A6C34878D82A}">
                    <a16:rowId xmlns:a16="http://schemas.microsoft.com/office/drawing/2014/main" val="343838389"/>
                  </a:ext>
                </a:extLst>
              </a:tr>
              <a:tr h="1148158">
                <a:tc>
                  <a:txBody>
                    <a:bodyPr/>
                    <a:lstStyle/>
                    <a:p>
                      <a:r>
                        <a:rPr lang="en-US" sz="1200" dirty="0">
                          <a:solidFill>
                            <a:schemeClr val="bg1"/>
                          </a:solidFill>
                        </a:rPr>
                        <a:t>Details:</a:t>
                      </a:r>
                    </a:p>
                  </a:txBody>
                  <a:tcPr>
                    <a:solidFill>
                      <a:srgbClr val="005293"/>
                    </a:solidFill>
                  </a:tcPr>
                </a:tc>
                <a:tc>
                  <a:txBody>
                    <a:bodyPr/>
                    <a:lstStyle/>
                    <a:p>
                      <a:r>
                        <a:rPr lang="en-US" sz="1200" kern="1200" dirty="0">
                          <a:solidFill>
                            <a:schemeClr val="dk1"/>
                          </a:solidFill>
                          <a:effectLst/>
                          <a:latin typeface="+mn-lt"/>
                          <a:ea typeface="+mn-ea"/>
                          <a:cs typeface="+mn-cs"/>
                        </a:rPr>
                        <a:t>This training presentation provides an overview of good documentation practices to follow throughout the duration of NIMH-funded research. The presentation defines and gives examples of good documentation practices. </a:t>
                      </a:r>
                    </a:p>
                    <a:p>
                      <a:pPr>
                        <a:spcBef>
                          <a:spcPts val="600"/>
                        </a:spcBef>
                        <a:spcAft>
                          <a:spcPts val="600"/>
                        </a:spcAft>
                      </a:pPr>
                      <a:r>
                        <a:rPr lang="en-US" sz="1200" dirty="0"/>
                        <a:t>Speaker notes are not provided</a:t>
                      </a:r>
                    </a:p>
                  </a:txBody>
                  <a:tcPr/>
                </a:tc>
                <a:extLst>
                  <a:ext uri="{0D108BD9-81ED-4DB2-BD59-A6C34878D82A}">
                    <a16:rowId xmlns:a16="http://schemas.microsoft.com/office/drawing/2014/main" val="1152469939"/>
                  </a:ext>
                </a:extLst>
              </a:tr>
              <a:tr h="1843096">
                <a:tc>
                  <a:txBody>
                    <a:bodyPr/>
                    <a:lstStyle/>
                    <a:p>
                      <a:r>
                        <a:rPr lang="en-US" sz="1200" dirty="0">
                          <a:solidFill>
                            <a:schemeClr val="bg1"/>
                          </a:solidFill>
                        </a:rPr>
                        <a:t>Best Practice Recommendations:</a:t>
                      </a:r>
                    </a:p>
                  </a:txBody>
                  <a:tcPr>
                    <a:solidFill>
                      <a:srgbClr val="005293"/>
                    </a:solidFill>
                  </a:tcPr>
                </a:tc>
                <a:tc>
                  <a:txBody>
                    <a:bodyPr/>
                    <a:lstStyle/>
                    <a:p>
                      <a:pPr>
                        <a:spcBef>
                          <a:spcPts val="600"/>
                        </a:spcBef>
                        <a:spcAft>
                          <a:spcPts val="600"/>
                        </a:spcAft>
                      </a:pPr>
                      <a:r>
                        <a:rPr lang="en-US" sz="1200" dirty="0"/>
                        <a:t>Delete the slide containing this Tool Summary Sheet before presenting or providing this presentation to a study site.</a:t>
                      </a:r>
                    </a:p>
                    <a:p>
                      <a:pPr>
                        <a:spcBef>
                          <a:spcPts val="600"/>
                        </a:spcBef>
                        <a:spcAft>
                          <a:spcPts val="600"/>
                        </a:spcAft>
                      </a:pPr>
                      <a:r>
                        <a:rPr lang="en-US" sz="1200" dirty="0"/>
                        <a:t>Include additional study- specific details as applicable for the study and monitoring</a:t>
                      </a:r>
                    </a:p>
                    <a:p>
                      <a:pPr>
                        <a:spcBef>
                          <a:spcPts val="600"/>
                        </a:spcBef>
                        <a:spcAft>
                          <a:spcPts val="600"/>
                        </a:spcAft>
                      </a:pPr>
                      <a:r>
                        <a:rPr lang="en-US" sz="1200" dirty="0"/>
                        <a:t>Slides that are not applicable for the study (e.g., Investigational product storage/ accountability/ disposition) can be removed. </a:t>
                      </a:r>
                    </a:p>
                  </a:txBody>
                  <a:tcPr/>
                </a:tc>
                <a:extLst>
                  <a:ext uri="{0D108BD9-81ED-4DB2-BD59-A6C34878D82A}">
                    <a16:rowId xmlns:a16="http://schemas.microsoft.com/office/drawing/2014/main" val="4131961807"/>
                  </a:ext>
                </a:extLst>
              </a:tr>
            </a:tbl>
          </a:graphicData>
        </a:graphic>
      </p:graphicFrame>
      <p:sp>
        <p:nvSpPr>
          <p:cNvPr id="4" name="Slide Number Placeholder 3">
            <a:extLst>
              <a:ext uri="{FF2B5EF4-FFF2-40B4-BE49-F238E27FC236}">
                <a16:creationId xmlns:a16="http://schemas.microsoft.com/office/drawing/2014/main" id="{DB57D29F-4013-40ED-BD3B-CA03D4D9DA8D}"/>
              </a:ext>
            </a:extLst>
          </p:cNvPr>
          <p:cNvSpPr>
            <a:spLocks noGrp="1"/>
          </p:cNvSpPr>
          <p:nvPr>
            <p:ph type="sldNum" sz="quarter" idx="4"/>
          </p:nvPr>
        </p:nvSpPr>
        <p:spPr/>
        <p:txBody>
          <a:bodyPr/>
          <a:lstStyle/>
          <a:p>
            <a:fld id="{14DA8466-51B6-440F-8995-3D5918D9CE24}" type="slidenum">
              <a:rPr lang="en-US" smtClean="0"/>
              <a:pPr/>
              <a:t>1</a:t>
            </a:fld>
            <a:endParaRPr lang="en-US" dirty="0"/>
          </a:p>
        </p:txBody>
      </p:sp>
    </p:spTree>
    <p:extLst>
      <p:ext uri="{BB962C8B-B14F-4D97-AF65-F5344CB8AC3E}">
        <p14:creationId xmlns:p14="http://schemas.microsoft.com/office/powerpoint/2010/main" val="267803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C710C-A17B-4104-B00E-18C29C145CDB}"/>
              </a:ext>
            </a:extLst>
          </p:cNvPr>
          <p:cNvSpPr>
            <a:spLocks noGrp="1"/>
          </p:cNvSpPr>
          <p:nvPr>
            <p:ph type="title"/>
          </p:nvPr>
        </p:nvSpPr>
        <p:spPr/>
        <p:txBody>
          <a:bodyPr/>
          <a:lstStyle/>
          <a:p>
            <a:r>
              <a:rPr lang="en-US" dirty="0"/>
              <a:t>Example ICF Documentation Errors </a:t>
            </a:r>
          </a:p>
        </p:txBody>
      </p:sp>
      <p:sp>
        <p:nvSpPr>
          <p:cNvPr id="17" name="TextBox 16">
            <a:extLst>
              <a:ext uri="{FF2B5EF4-FFF2-40B4-BE49-F238E27FC236}">
                <a16:creationId xmlns:a16="http://schemas.microsoft.com/office/drawing/2014/main" id="{F1258375-C37D-4E43-9819-71BAB14C74B9}"/>
              </a:ext>
            </a:extLst>
          </p:cNvPr>
          <p:cNvSpPr txBox="1"/>
          <p:nvPr/>
        </p:nvSpPr>
        <p:spPr>
          <a:xfrm>
            <a:off x="422591" y="1236226"/>
            <a:ext cx="8275321" cy="646331"/>
          </a:xfrm>
          <a:prstGeom prst="rect">
            <a:avLst/>
          </a:prstGeom>
          <a:noFill/>
        </p:spPr>
        <p:txBody>
          <a:bodyPr wrap="square" rtlCol="0">
            <a:spAutoFit/>
          </a:bodyPr>
          <a:lstStyle/>
          <a:p>
            <a:r>
              <a:rPr lang="en-US" dirty="0">
                <a:solidFill>
                  <a:srgbClr val="000000"/>
                </a:solidFill>
              </a:rPr>
              <a:t>ICFs should be reviewed for completeness, accuracy, and legibility before commencing study procedures  </a:t>
            </a:r>
          </a:p>
        </p:txBody>
      </p:sp>
      <p:pic>
        <p:nvPicPr>
          <p:cNvPr id="6" name="Picture 2" descr="This image is an example of a possible ICF documentation error.">
            <a:extLst>
              <a:ext uri="{FF2B5EF4-FFF2-40B4-BE49-F238E27FC236}">
                <a16:creationId xmlns:a16="http://schemas.microsoft.com/office/drawing/2014/main" id="{32125C78-BCB9-4414-B897-AADB64B96874}"/>
              </a:ext>
            </a:extLst>
          </p:cNvPr>
          <p:cNvPicPr>
            <a:picLocks noChangeAspect="1" noChangeArrowheads="1"/>
          </p:cNvPicPr>
          <p:nvPr/>
        </p:nvPicPr>
        <p:blipFill>
          <a:blip r:embed="rId2" cstate="print"/>
          <a:srcRect l="30000" t="11000" r="28749" b="5002"/>
          <a:stretch>
            <a:fillRect/>
          </a:stretch>
        </p:blipFill>
        <p:spPr bwMode="auto">
          <a:xfrm>
            <a:off x="485379" y="1890785"/>
            <a:ext cx="3884168" cy="4313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59CFA179-FBB0-4063-B191-566C1645DF01}"/>
              </a:ext>
              <a:ext uri="{C183D7F6-B498-43B3-948B-1728B52AA6E4}">
                <adec:decorative xmlns:adec="http://schemas.microsoft.com/office/drawing/2017/decorative" val="1"/>
              </a:ext>
            </a:extLst>
          </p:cNvPr>
          <p:cNvCxnSpPr>
            <a:cxnSpLocks/>
          </p:cNvCxnSpPr>
          <p:nvPr/>
        </p:nvCxnSpPr>
        <p:spPr bwMode="auto">
          <a:xfrm flipH="1" flipV="1">
            <a:off x="807879" y="3352800"/>
            <a:ext cx="1325721" cy="50936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8" name="Rectangle 7">
            <a:extLst>
              <a:ext uri="{FF2B5EF4-FFF2-40B4-BE49-F238E27FC236}">
                <a16:creationId xmlns:a16="http://schemas.microsoft.com/office/drawing/2014/main" id="{DF610380-DD36-443B-AB5C-289928849C34}"/>
              </a:ext>
            </a:extLst>
          </p:cNvPr>
          <p:cNvSpPr/>
          <p:nvPr/>
        </p:nvSpPr>
        <p:spPr>
          <a:xfrm>
            <a:off x="1591389" y="3862168"/>
            <a:ext cx="1700687" cy="1077218"/>
          </a:xfrm>
          <a:prstGeom prst="rect">
            <a:avLst/>
          </a:prstGeom>
        </p:spPr>
        <p:txBody>
          <a:bodyPr wrap="square">
            <a:spAutoFit/>
          </a:bodyPr>
          <a:lstStyle/>
          <a:p>
            <a:pPr algn="ctr"/>
            <a:r>
              <a:rPr lang="en-US" sz="1600" dirty="0">
                <a:solidFill>
                  <a:srgbClr val="FF0000"/>
                </a:solidFill>
              </a:rPr>
              <a:t>Back and forth arrows - Not Good Clinical Practice.</a:t>
            </a:r>
          </a:p>
        </p:txBody>
      </p:sp>
      <p:pic>
        <p:nvPicPr>
          <p:cNvPr id="15" name="Picture 2" descr="This image is an example of a possible ICF documentation error.">
            <a:extLst>
              <a:ext uri="{FF2B5EF4-FFF2-40B4-BE49-F238E27FC236}">
                <a16:creationId xmlns:a16="http://schemas.microsoft.com/office/drawing/2014/main" id="{B944B9B7-6012-4DC4-A980-7BDFEF6A7F60}"/>
              </a:ext>
            </a:extLst>
          </p:cNvPr>
          <p:cNvPicPr>
            <a:picLocks noChangeAspect="1" noChangeArrowheads="1"/>
          </p:cNvPicPr>
          <p:nvPr/>
        </p:nvPicPr>
        <p:blipFill>
          <a:blip r:embed="rId3" cstate="print"/>
          <a:srcRect l="30188" t="11049" r="28539" b="6145"/>
          <a:stretch>
            <a:fillRect/>
          </a:stretch>
        </p:blipFill>
        <p:spPr bwMode="auto">
          <a:xfrm>
            <a:off x="4811975" y="1890785"/>
            <a:ext cx="3759179" cy="4313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1" name="Straight Arrow Connector 20">
            <a:extLst>
              <a:ext uri="{FF2B5EF4-FFF2-40B4-BE49-F238E27FC236}">
                <a16:creationId xmlns:a16="http://schemas.microsoft.com/office/drawing/2014/main" id="{CA39A71A-494F-49A5-BA2C-178FB32B2782}"/>
              </a:ext>
              <a:ext uri="{C183D7F6-B498-43B3-948B-1728B52AA6E4}">
                <adec:decorative xmlns:adec="http://schemas.microsoft.com/office/drawing/2017/decorative" val="1"/>
              </a:ext>
            </a:extLst>
          </p:cNvPr>
          <p:cNvCxnSpPr>
            <a:cxnSpLocks/>
          </p:cNvCxnSpPr>
          <p:nvPr/>
        </p:nvCxnSpPr>
        <p:spPr bwMode="auto">
          <a:xfrm flipV="1">
            <a:off x="7072733" y="2966159"/>
            <a:ext cx="481889" cy="89600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Rectangle 15">
            <a:extLst>
              <a:ext uri="{FF2B5EF4-FFF2-40B4-BE49-F238E27FC236}">
                <a16:creationId xmlns:a16="http://schemas.microsoft.com/office/drawing/2014/main" id="{252BDFA8-2AA3-4684-AD60-837D8E2ABD9A}"/>
              </a:ext>
            </a:extLst>
          </p:cNvPr>
          <p:cNvSpPr/>
          <p:nvPr/>
        </p:nvSpPr>
        <p:spPr>
          <a:xfrm flipH="1">
            <a:off x="6620444" y="3824630"/>
            <a:ext cx="1386468" cy="1077218"/>
          </a:xfrm>
          <a:prstGeom prst="rect">
            <a:avLst/>
          </a:prstGeom>
        </p:spPr>
        <p:txBody>
          <a:bodyPr wrap="square">
            <a:spAutoFit/>
          </a:bodyPr>
          <a:lstStyle/>
          <a:p>
            <a:pPr algn="ctr"/>
            <a:r>
              <a:rPr lang="en-US" sz="1600" dirty="0">
                <a:solidFill>
                  <a:srgbClr val="FF0000"/>
                </a:solidFill>
              </a:rPr>
              <a:t>Write over - Not Good Clinical Practice</a:t>
            </a:r>
          </a:p>
        </p:txBody>
      </p:sp>
      <p:sp>
        <p:nvSpPr>
          <p:cNvPr id="4" name="Slide Number Placeholder 3">
            <a:extLst>
              <a:ext uri="{FF2B5EF4-FFF2-40B4-BE49-F238E27FC236}">
                <a16:creationId xmlns:a16="http://schemas.microsoft.com/office/drawing/2014/main" id="{5656AAB2-52D2-4BDC-9082-3ECF030ACD9F}"/>
              </a:ext>
            </a:extLst>
          </p:cNvPr>
          <p:cNvSpPr>
            <a:spLocks noGrp="1"/>
          </p:cNvSpPr>
          <p:nvPr>
            <p:ph type="sldNum" sz="quarter" idx="4"/>
          </p:nvPr>
        </p:nvSpPr>
        <p:spPr/>
        <p:txBody>
          <a:bodyPr/>
          <a:lstStyle/>
          <a:p>
            <a:fld id="{0D720DA8-E26F-4FC9-963B-B7A4AC0D8FDC}" type="slidenum">
              <a:rPr lang="en-US" smtClean="0"/>
              <a:pPr/>
              <a:t>10</a:t>
            </a:fld>
            <a:endParaRPr lang="en-US"/>
          </a:p>
        </p:txBody>
      </p:sp>
    </p:spTree>
    <p:extLst>
      <p:ext uri="{BB962C8B-B14F-4D97-AF65-F5344CB8AC3E}">
        <p14:creationId xmlns:p14="http://schemas.microsoft.com/office/powerpoint/2010/main" val="32462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9" name="Content Placeholder 8"/>
          <p:cNvSpPr>
            <a:spLocks noGrp="1"/>
          </p:cNvSpPr>
          <p:nvPr>
            <p:ph type="body" sz="quarter" idx="10"/>
          </p:nvPr>
        </p:nvSpPr>
        <p:spPr>
          <a:xfrm>
            <a:off x="434340" y="1505260"/>
            <a:ext cx="8275320" cy="4870259"/>
          </a:xfrm>
        </p:spPr>
        <p:txBody>
          <a:bodyPr>
            <a:normAutofit/>
          </a:bodyPr>
          <a:lstStyle/>
          <a:p>
            <a:pPr>
              <a:spcBef>
                <a:spcPts val="600"/>
              </a:spcBef>
              <a:spcAft>
                <a:spcPts val="600"/>
              </a:spcAft>
            </a:pPr>
            <a:r>
              <a:rPr lang="en-US" dirty="0"/>
              <a:t>Electronic Code of Federal Regulations</a:t>
            </a:r>
          </a:p>
          <a:p>
            <a:pPr lvl="1">
              <a:spcBef>
                <a:spcPts val="600"/>
              </a:spcBef>
              <a:spcAft>
                <a:spcPts val="600"/>
              </a:spcAft>
            </a:pPr>
            <a:r>
              <a:rPr lang="en-US" dirty="0">
                <a:hlinkClick r:id="rId3"/>
              </a:rPr>
              <a:t>https://www.ecfr.gov/cgi-bin/ECFR?page=browse</a:t>
            </a:r>
            <a:endParaRPr lang="en-US" dirty="0"/>
          </a:p>
          <a:p>
            <a:pPr>
              <a:spcBef>
                <a:spcPts val="600"/>
              </a:spcBef>
              <a:spcAft>
                <a:spcPts val="600"/>
              </a:spcAft>
            </a:pPr>
            <a:r>
              <a:rPr lang="en-US" dirty="0"/>
              <a:t>ICH E6 Guidance</a:t>
            </a:r>
          </a:p>
          <a:p>
            <a:pPr lvl="1">
              <a:spcAft>
                <a:spcPts val="600"/>
              </a:spcAft>
              <a:defRPr/>
            </a:pPr>
            <a:r>
              <a:rPr lang="en-US" dirty="0">
                <a:hlinkClick r:id="rId4"/>
              </a:rPr>
              <a:t>https://database.ich.org/sites/default/files/E6_R2_Addendum.pdf</a:t>
            </a:r>
            <a:r>
              <a:rPr lang="en-US" dirty="0"/>
              <a:t> </a:t>
            </a:r>
            <a:endParaRPr lang="en-US" dirty="0">
              <a:hlinkClick r:id="rId5"/>
            </a:endParaRPr>
          </a:p>
          <a:p>
            <a:pPr>
              <a:spcBef>
                <a:spcPts val="600"/>
              </a:spcBef>
              <a:spcAft>
                <a:spcPts val="600"/>
              </a:spcAft>
            </a:pPr>
            <a:r>
              <a:rPr lang="en-US" dirty="0"/>
              <a:t>Office for Human Research Protections (OHRP)</a:t>
            </a:r>
          </a:p>
          <a:p>
            <a:pPr lvl="1">
              <a:spcBef>
                <a:spcPts val="600"/>
              </a:spcBef>
              <a:spcAft>
                <a:spcPts val="600"/>
              </a:spcAft>
            </a:pPr>
            <a:r>
              <a:rPr lang="en-US" dirty="0">
                <a:latin typeface="Calibri" pitchFamily="34" charset="0"/>
                <a:hlinkClick r:id="rId6"/>
              </a:rPr>
              <a:t>http://www.hhs.gov/ohrp/</a:t>
            </a:r>
            <a:endParaRPr lang="en-US" dirty="0">
              <a:latin typeface="Calibri" pitchFamily="34" charset="0"/>
            </a:endParaRPr>
          </a:p>
          <a:p>
            <a:pPr marL="457200" lvl="1" indent="0">
              <a:buNone/>
            </a:pPr>
            <a:endParaRPr lang="en-US" dirty="0"/>
          </a:p>
        </p:txBody>
      </p:sp>
      <p:sp>
        <p:nvSpPr>
          <p:cNvPr id="4" name="Slide Number Placeholder 3"/>
          <p:cNvSpPr>
            <a:spLocks noGrp="1"/>
          </p:cNvSpPr>
          <p:nvPr>
            <p:ph type="sldNum" sz="quarter" idx="4"/>
          </p:nvPr>
        </p:nvSpPr>
        <p:spPr/>
        <p:txBody>
          <a:bodyPr/>
          <a:lstStyle/>
          <a:p>
            <a:fld id="{B3056149-F7D3-4DB1-8720-8E93BBB5A8C2}" type="slidenum">
              <a:rPr lang="en-US" smtClean="0"/>
              <a:pPr/>
              <a:t>11</a:t>
            </a:fld>
            <a:endParaRPr lang="en-US" dirty="0"/>
          </a:p>
        </p:txBody>
      </p:sp>
    </p:spTree>
    <p:extLst>
      <p:ext uri="{BB962C8B-B14F-4D97-AF65-F5344CB8AC3E}">
        <p14:creationId xmlns:p14="http://schemas.microsoft.com/office/powerpoint/2010/main" val="79625246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FF0AF-EC80-4E29-8A3E-C4CFEF0B98CF}"/>
              </a:ext>
            </a:extLst>
          </p:cNvPr>
          <p:cNvSpPr>
            <a:spLocks noGrp="1"/>
          </p:cNvSpPr>
          <p:nvPr>
            <p:ph type="title"/>
          </p:nvPr>
        </p:nvSpPr>
        <p:spPr/>
        <p:txBody>
          <a:bodyPr/>
          <a:lstStyle/>
          <a:p>
            <a:r>
              <a:rPr lang="en-US" dirty="0"/>
              <a:t>Contact</a:t>
            </a:r>
          </a:p>
        </p:txBody>
      </p:sp>
      <p:sp>
        <p:nvSpPr>
          <p:cNvPr id="2" name="Text Placeholder 1">
            <a:extLst>
              <a:ext uri="{FF2B5EF4-FFF2-40B4-BE49-F238E27FC236}">
                <a16:creationId xmlns:a16="http://schemas.microsoft.com/office/drawing/2014/main" id="{34C91E4A-4DD1-484C-96CD-51BF6CE4DF3F}"/>
              </a:ext>
            </a:extLst>
          </p:cNvPr>
          <p:cNvSpPr>
            <a:spLocks noGrp="1"/>
          </p:cNvSpPr>
          <p:nvPr>
            <p:ph type="body" sz="quarter" idx="10"/>
          </p:nvPr>
        </p:nvSpPr>
        <p:spPr/>
        <p:txBody>
          <a:bodyPr/>
          <a:lstStyle/>
          <a:p>
            <a:pPr marL="182880" indent="0" algn="ctr">
              <a:spcBef>
                <a:spcPts val="600"/>
              </a:spcBef>
              <a:spcAft>
                <a:spcPts val="600"/>
              </a:spcAft>
              <a:buNone/>
            </a:pPr>
            <a:r>
              <a:rPr lang="en-US" dirty="0"/>
              <a:t>NIMH Office of Clinical Research (OCR)</a:t>
            </a:r>
          </a:p>
          <a:p>
            <a:pPr marL="182880" indent="0" algn="ctr">
              <a:spcBef>
                <a:spcPts val="600"/>
              </a:spcBef>
              <a:spcAft>
                <a:spcPts val="600"/>
              </a:spcAft>
              <a:buNone/>
            </a:pPr>
            <a:endParaRPr lang="en-US" dirty="0"/>
          </a:p>
          <a:p>
            <a:pPr marL="182880" indent="0" algn="ctr">
              <a:spcBef>
                <a:spcPts val="600"/>
              </a:spcBef>
              <a:spcAft>
                <a:spcPts val="600"/>
              </a:spcAft>
              <a:buNone/>
            </a:pPr>
            <a:r>
              <a:rPr lang="en-US" dirty="0"/>
              <a:t>Clinical Research Education, Support, and Training (CREST) Program</a:t>
            </a:r>
          </a:p>
          <a:p>
            <a:pPr marL="182880" indent="0" algn="ctr">
              <a:spcBef>
                <a:spcPts val="600"/>
              </a:spcBef>
              <a:spcAft>
                <a:spcPts val="600"/>
              </a:spcAft>
              <a:buNone/>
            </a:pPr>
            <a:endParaRPr lang="en-US" dirty="0"/>
          </a:p>
          <a:p>
            <a:pPr marL="182880" indent="0" algn="ctr">
              <a:spcBef>
                <a:spcPts val="600"/>
              </a:spcBef>
              <a:spcAft>
                <a:spcPts val="600"/>
              </a:spcAft>
              <a:buNone/>
            </a:pPr>
            <a:r>
              <a:rPr lang="en-US" dirty="0"/>
              <a:t>Email</a:t>
            </a:r>
            <a:r>
              <a:rPr lang="en-US"/>
              <a:t>: </a:t>
            </a:r>
            <a:r>
              <a:rPr lang="en-US">
                <a:hlinkClick r:id="rId2"/>
              </a:rPr>
              <a:t>nimhctob_</a:t>
            </a:r>
            <a:r>
              <a:rPr lang="en-US" dirty="0">
                <a:hlinkClick r:id="rId2"/>
              </a:rPr>
              <a:t>crest@mail.nih.gov</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3A2FDBCE-63DA-4F91-BD76-FA7F2F3A97A9}"/>
              </a:ext>
            </a:extLst>
          </p:cNvPr>
          <p:cNvSpPr>
            <a:spLocks noGrp="1"/>
          </p:cNvSpPr>
          <p:nvPr>
            <p:ph type="sldNum" sz="quarter" idx="4"/>
          </p:nvPr>
        </p:nvSpPr>
        <p:spPr/>
        <p:txBody>
          <a:bodyPr/>
          <a:lstStyle/>
          <a:p>
            <a:fld id="{0D720DA8-E26F-4FC9-963B-B7A4AC0D8FDC}" type="slidenum">
              <a:rPr lang="en-US" smtClean="0"/>
              <a:pPr/>
              <a:t>12</a:t>
            </a:fld>
            <a:endParaRPr lang="en-US"/>
          </a:p>
        </p:txBody>
      </p:sp>
    </p:spTree>
    <p:extLst>
      <p:ext uri="{BB962C8B-B14F-4D97-AF65-F5344CB8AC3E}">
        <p14:creationId xmlns:p14="http://schemas.microsoft.com/office/powerpoint/2010/main" val="138988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DBE6E3B-B034-4430-B3DB-62616BB91DF4}"/>
              </a:ext>
            </a:extLst>
          </p:cNvPr>
          <p:cNvSpPr>
            <a:spLocks noGrp="1"/>
          </p:cNvSpPr>
          <p:nvPr>
            <p:ph type="title"/>
          </p:nvPr>
        </p:nvSpPr>
        <p:spPr>
          <a:xfrm>
            <a:off x="190394" y="1034918"/>
            <a:ext cx="8751994" cy="1000514"/>
          </a:xfrm>
        </p:spPr>
        <p:txBody>
          <a:bodyPr/>
          <a:lstStyle/>
          <a:p>
            <a:pPr algn="ctr"/>
            <a:r>
              <a:rPr lang="en-US" b="1" dirty="0"/>
              <a:t>Good Documentation Practices for</a:t>
            </a:r>
            <a:br>
              <a:rPr lang="en-US" b="1" dirty="0"/>
            </a:br>
            <a:r>
              <a:rPr lang="en-US" b="1" dirty="0"/>
              <a:t> NIMH-Sponsored Studies</a:t>
            </a:r>
            <a:endParaRPr lang="en-US" dirty="0"/>
          </a:p>
        </p:txBody>
      </p:sp>
      <p:sp>
        <p:nvSpPr>
          <p:cNvPr id="10" name="Text Placeholder 9">
            <a:extLst>
              <a:ext uri="{FF2B5EF4-FFF2-40B4-BE49-F238E27FC236}">
                <a16:creationId xmlns:a16="http://schemas.microsoft.com/office/drawing/2014/main" id="{12419D1B-F05D-4AA2-BCF2-E8A49CD4702F}"/>
              </a:ext>
            </a:extLst>
          </p:cNvPr>
          <p:cNvSpPr>
            <a:spLocks noGrp="1"/>
          </p:cNvSpPr>
          <p:nvPr>
            <p:ph type="body" sz="quarter" idx="10"/>
          </p:nvPr>
        </p:nvSpPr>
        <p:spPr>
          <a:xfrm>
            <a:off x="0" y="3276600"/>
            <a:ext cx="7632290" cy="1000513"/>
          </a:xfrm>
        </p:spPr>
        <p:txBody>
          <a:bodyPr/>
          <a:lstStyle/>
          <a:p>
            <a:pPr algn="ctr">
              <a:defRPr/>
            </a:pPr>
            <a:r>
              <a:rPr lang="en-US" sz="2400" i="1" dirty="0"/>
              <a:t>Clinical Research Education, Support, and Training Program </a:t>
            </a:r>
          </a:p>
          <a:p>
            <a:pPr algn="ctr">
              <a:defRPr/>
            </a:pPr>
            <a:r>
              <a:rPr lang="en-US" sz="2400" i="1" dirty="0"/>
              <a:t>(CREST)</a:t>
            </a:r>
          </a:p>
        </p:txBody>
      </p:sp>
      <p:sp>
        <p:nvSpPr>
          <p:cNvPr id="11" name="Text Placeholder 10">
            <a:extLst>
              <a:ext uri="{FF2B5EF4-FFF2-40B4-BE49-F238E27FC236}">
                <a16:creationId xmlns:a16="http://schemas.microsoft.com/office/drawing/2014/main" id="{6CB2909D-3F3F-4085-B491-EA45A3BCA8C9}"/>
              </a:ext>
            </a:extLst>
          </p:cNvPr>
          <p:cNvSpPr>
            <a:spLocks noGrp="1"/>
          </p:cNvSpPr>
          <p:nvPr>
            <p:ph type="body" sz="quarter" idx="12"/>
          </p:nvPr>
        </p:nvSpPr>
        <p:spPr>
          <a:xfrm rot="10800000" flipV="1">
            <a:off x="609600" y="5823082"/>
            <a:ext cx="4914900" cy="762001"/>
          </a:xfrm>
        </p:spPr>
        <p:txBody>
          <a:bodyPr>
            <a:normAutofit fontScale="92500" lnSpcReduction="10000"/>
          </a:bodyPr>
          <a:lstStyle/>
          <a:p>
            <a:pPr algn="ctr">
              <a:spcBef>
                <a:spcPts val="600"/>
              </a:spcBef>
            </a:pPr>
            <a:r>
              <a:rPr lang="en-US" dirty="0"/>
              <a:t>Office of Clinical Research  (OCR)</a:t>
            </a:r>
          </a:p>
          <a:p>
            <a:pPr algn="ctr">
              <a:spcBef>
                <a:spcPts val="600"/>
              </a:spcBef>
            </a:pPr>
            <a:r>
              <a:rPr lang="en-US" dirty="0"/>
              <a:t>Clinical Trials Operations Branch (CTOB)</a:t>
            </a:r>
            <a:endParaRPr lang="en-US" i="1" dirty="0">
              <a:latin typeface="Times New Roman" pitchFamily="18" charset="0"/>
            </a:endParaRPr>
          </a:p>
          <a:p>
            <a:endParaRPr lang="en-US" dirty="0"/>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 and Overview</a:t>
            </a:r>
          </a:p>
        </p:txBody>
      </p:sp>
      <p:sp>
        <p:nvSpPr>
          <p:cNvPr id="9" name="Content Placeholder 8"/>
          <p:cNvSpPr>
            <a:spLocks noGrp="1"/>
          </p:cNvSpPr>
          <p:nvPr>
            <p:ph type="body" sz="quarter" idx="10"/>
          </p:nvPr>
        </p:nvSpPr>
        <p:spPr>
          <a:xfrm>
            <a:off x="434340" y="1505260"/>
            <a:ext cx="8275320" cy="4870259"/>
          </a:xfrm>
        </p:spPr>
        <p:txBody>
          <a:bodyPr>
            <a:normAutofit/>
          </a:bodyPr>
          <a:lstStyle/>
          <a:p>
            <a:pPr marL="0" indent="0">
              <a:buNone/>
            </a:pPr>
            <a:r>
              <a:rPr lang="en-US" dirty="0"/>
              <a:t>To introduce, define, and give examples of good documentation practices to use throughout the duration of NIMH-funded research</a:t>
            </a:r>
          </a:p>
          <a:p>
            <a:endParaRPr lang="en-US" dirty="0"/>
          </a:p>
        </p:txBody>
      </p:sp>
      <p:sp>
        <p:nvSpPr>
          <p:cNvPr id="4" name="Slide Number Placeholder 3"/>
          <p:cNvSpPr>
            <a:spLocks noGrp="1"/>
          </p:cNvSpPr>
          <p:nvPr>
            <p:ph type="sldNum" sz="quarter" idx="4"/>
          </p:nvPr>
        </p:nvSpPr>
        <p:spPr/>
        <p:txBody>
          <a:bodyPr/>
          <a:lstStyle/>
          <a:p>
            <a:fld id="{B3056149-F7D3-4DB1-8720-8E93BBB5A8C2}" type="slidenum">
              <a:rPr lang="en-US" smtClean="0"/>
              <a:pPr/>
              <a:t>3</a:t>
            </a:fld>
            <a:endParaRPr lang="en-US" dirty="0"/>
          </a:p>
        </p:txBody>
      </p:sp>
    </p:spTree>
    <p:extLst>
      <p:ext uri="{BB962C8B-B14F-4D97-AF65-F5344CB8AC3E}">
        <p14:creationId xmlns:p14="http://schemas.microsoft.com/office/powerpoint/2010/main" val="41351361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Documentation Practice: Definition and Role</a:t>
            </a:r>
          </a:p>
        </p:txBody>
      </p:sp>
      <p:sp>
        <p:nvSpPr>
          <p:cNvPr id="9" name="Content Placeholder 8"/>
          <p:cNvSpPr>
            <a:spLocks noGrp="1"/>
          </p:cNvSpPr>
          <p:nvPr>
            <p:ph type="body" sz="quarter" idx="10"/>
          </p:nvPr>
        </p:nvSpPr>
        <p:spPr>
          <a:xfrm>
            <a:off x="434340" y="1505260"/>
            <a:ext cx="8275320" cy="4870259"/>
          </a:xfrm>
        </p:spPr>
        <p:txBody>
          <a:bodyPr>
            <a:normAutofit lnSpcReduction="10000"/>
          </a:bodyPr>
          <a:lstStyle/>
          <a:p>
            <a:pPr>
              <a:spcBef>
                <a:spcPts val="600"/>
              </a:spcBef>
              <a:spcAft>
                <a:spcPts val="600"/>
              </a:spcAft>
            </a:pPr>
            <a:r>
              <a:rPr lang="en-US" b="1" dirty="0"/>
              <a:t>Definition: </a:t>
            </a:r>
            <a:r>
              <a:rPr lang="en-US" dirty="0"/>
              <a:t>The standard by which accurate and complete study documents are created and maintained</a:t>
            </a:r>
          </a:p>
          <a:p>
            <a:r>
              <a:rPr lang="en-US" b="1" dirty="0"/>
              <a:t>Role: </a:t>
            </a:r>
            <a:r>
              <a:rPr lang="en-US" dirty="0"/>
              <a:t>Study source documents and case report forms record the details of the study for each study participant: </a:t>
            </a:r>
          </a:p>
          <a:p>
            <a:pPr lvl="1"/>
            <a:r>
              <a:rPr lang="en-US" sz="2800" dirty="0"/>
              <a:t>“Tells the story” of the participant</a:t>
            </a:r>
          </a:p>
          <a:p>
            <a:pPr lvl="1"/>
            <a:r>
              <a:rPr lang="en-US" sz="2800" dirty="0"/>
              <a:t>Complete and accurate study documentation supports the fundamental principle of protections of the study participant’s safety, rights, and well-being</a:t>
            </a:r>
          </a:p>
          <a:p>
            <a:pPr lvl="1"/>
            <a:r>
              <a:rPr lang="en-US" sz="2800" dirty="0"/>
              <a:t>Ensures the integrity of the data</a:t>
            </a:r>
          </a:p>
        </p:txBody>
      </p:sp>
      <p:sp>
        <p:nvSpPr>
          <p:cNvPr id="4" name="Slide Number Placeholder 3"/>
          <p:cNvSpPr>
            <a:spLocks noGrp="1"/>
          </p:cNvSpPr>
          <p:nvPr>
            <p:ph type="sldNum" sz="quarter" idx="4"/>
          </p:nvPr>
        </p:nvSpPr>
        <p:spPr/>
        <p:txBody>
          <a:bodyPr/>
          <a:lstStyle/>
          <a:p>
            <a:fld id="{B3056149-F7D3-4DB1-8720-8E93BBB5A8C2}" type="slidenum">
              <a:rPr lang="en-US" smtClean="0"/>
              <a:pPr/>
              <a:t>4</a:t>
            </a:fld>
            <a:endParaRPr lang="en-US" dirty="0"/>
          </a:p>
        </p:txBody>
      </p:sp>
    </p:spTree>
    <p:extLst>
      <p:ext uri="{BB962C8B-B14F-4D97-AF65-F5344CB8AC3E}">
        <p14:creationId xmlns:p14="http://schemas.microsoft.com/office/powerpoint/2010/main" val="118215436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Study Documentation</a:t>
            </a:r>
          </a:p>
        </p:txBody>
      </p:sp>
      <p:sp>
        <p:nvSpPr>
          <p:cNvPr id="5" name="Content Placeholder 4"/>
          <p:cNvSpPr>
            <a:spLocks noGrp="1"/>
          </p:cNvSpPr>
          <p:nvPr>
            <p:ph type="body" sz="quarter" idx="10"/>
          </p:nvPr>
        </p:nvSpPr>
        <p:spPr>
          <a:xfrm>
            <a:off x="446088" y="1334078"/>
            <a:ext cx="8275320" cy="5074098"/>
          </a:xfrm>
        </p:spPr>
        <p:txBody>
          <a:bodyPr>
            <a:normAutofit/>
          </a:bodyPr>
          <a:lstStyle/>
          <a:p>
            <a:pPr>
              <a:spcBef>
                <a:spcPts val="600"/>
              </a:spcBef>
              <a:spcAft>
                <a:spcPts val="600"/>
              </a:spcAft>
            </a:pPr>
            <a:r>
              <a:rPr lang="en-US" dirty="0"/>
              <a:t>Documentation should follow the course of the participant in the study: </a:t>
            </a:r>
            <a:r>
              <a:rPr lang="en-US" sz="2400" dirty="0"/>
              <a:t>from consent process</a:t>
            </a:r>
            <a:r>
              <a:rPr lang="en-US" altLang="en-US" sz="2400" dirty="0">
                <a:latin typeface="Calibri" panose="020F0502020204030204" pitchFamily="34" charset="0"/>
                <a:cs typeface="Calibri" panose="020F0502020204030204" pitchFamily="34" charset="0"/>
                <a:sym typeface="Wingdings" panose="05000000000000000000" pitchFamily="2" charset="2"/>
              </a:rPr>
              <a:t>  </a:t>
            </a:r>
            <a:r>
              <a:rPr lang="en-US" altLang="en-US" sz="2400" dirty="0">
                <a:cs typeface="Calibri" panose="020F0502020204030204" pitchFamily="34" charset="0"/>
                <a:sym typeface="Wingdings" panose="05000000000000000000" pitchFamily="2" charset="2"/>
              </a:rPr>
              <a:t>through all study visits </a:t>
            </a:r>
            <a:r>
              <a:rPr lang="en-US" altLang="en-US" sz="2400" dirty="0">
                <a:latin typeface="Calibri" panose="020F0502020204030204" pitchFamily="34" charset="0"/>
                <a:cs typeface="Calibri" panose="020F0502020204030204" pitchFamily="34" charset="0"/>
                <a:sym typeface="Wingdings" panose="05000000000000000000" pitchFamily="2" charset="2"/>
              </a:rPr>
              <a:t> </a:t>
            </a:r>
            <a:r>
              <a:rPr lang="en-US" altLang="en-US" sz="2400" dirty="0">
                <a:cs typeface="Calibri" panose="020F0502020204030204" pitchFamily="34" charset="0"/>
                <a:sym typeface="Wingdings" panose="05000000000000000000" pitchFamily="2" charset="2"/>
              </a:rPr>
              <a:t>to completion or discontinuation and why</a:t>
            </a:r>
          </a:p>
          <a:p>
            <a:r>
              <a:rPr lang="en-US" dirty="0"/>
              <a:t>Example of source documents include:</a:t>
            </a:r>
          </a:p>
          <a:p>
            <a:pPr lvl="1"/>
            <a:r>
              <a:rPr lang="en-US" dirty="0"/>
              <a:t>Database</a:t>
            </a:r>
          </a:p>
          <a:p>
            <a:pPr lvl="1"/>
            <a:r>
              <a:rPr lang="en-US" dirty="0"/>
              <a:t>Medical records, participant charts</a:t>
            </a:r>
          </a:p>
          <a:p>
            <a:pPr lvl="1"/>
            <a:r>
              <a:rPr lang="en-US" dirty="0"/>
              <a:t>Lab reports </a:t>
            </a:r>
          </a:p>
          <a:p>
            <a:pPr lvl="1"/>
            <a:r>
              <a:rPr lang="en-US" dirty="0"/>
              <a:t>Informed Consent documents</a:t>
            </a:r>
          </a:p>
          <a:p>
            <a:pPr lvl="1"/>
            <a:r>
              <a:rPr lang="en-US" dirty="0"/>
              <a:t>Visit checklists</a:t>
            </a:r>
          </a:p>
          <a:p>
            <a:pPr lvl="1"/>
            <a:r>
              <a:rPr lang="en-US" dirty="0"/>
              <a:t>Participant questionnaires, diaries, etc.</a:t>
            </a:r>
          </a:p>
          <a:p>
            <a:pPr lvl="1"/>
            <a:r>
              <a:rPr lang="en-US" dirty="0"/>
              <a:t>Concomitant medication lists, pharmacy records</a:t>
            </a:r>
          </a:p>
        </p:txBody>
      </p:sp>
      <p:sp>
        <p:nvSpPr>
          <p:cNvPr id="2" name="Slide Number Placeholder 1"/>
          <p:cNvSpPr>
            <a:spLocks noGrp="1"/>
          </p:cNvSpPr>
          <p:nvPr>
            <p:ph type="sldNum" sz="quarter" idx="4"/>
          </p:nvPr>
        </p:nvSpPr>
        <p:spPr/>
        <p:txBody>
          <a:bodyPr/>
          <a:lstStyle/>
          <a:p>
            <a:fld id="{B3056149-F7D3-4DB1-8720-8E93BBB5A8C2}" type="slidenum">
              <a:rPr lang="en-US" smtClean="0"/>
              <a:pPr/>
              <a:t>5</a:t>
            </a:fld>
            <a:endParaRPr lang="en-US"/>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Attributes of Good Documentation Practice: “ALCOAC”</a:t>
            </a:r>
          </a:p>
        </p:txBody>
      </p:sp>
      <p:sp>
        <p:nvSpPr>
          <p:cNvPr id="5" name="Content Placeholder 4"/>
          <p:cNvSpPr>
            <a:spLocks noGrp="1"/>
          </p:cNvSpPr>
          <p:nvPr>
            <p:ph type="body" sz="quarter" idx="10"/>
          </p:nvPr>
        </p:nvSpPr>
        <p:spPr>
          <a:xfrm>
            <a:off x="446088" y="1334078"/>
            <a:ext cx="8275320" cy="5074098"/>
          </a:xfrm>
        </p:spPr>
        <p:txBody>
          <a:bodyPr>
            <a:normAutofit fontScale="92500"/>
          </a:bodyPr>
          <a:lstStyle/>
          <a:p>
            <a:pPr>
              <a:spcBef>
                <a:spcPts val="600"/>
              </a:spcBef>
              <a:spcAft>
                <a:spcPts val="600"/>
              </a:spcAft>
            </a:pPr>
            <a:r>
              <a:rPr lang="en-US" sz="2600" b="1" u="sng" dirty="0"/>
              <a:t>A</a:t>
            </a:r>
            <a:r>
              <a:rPr lang="en-US" sz="2600" u="sng" dirty="0"/>
              <a:t>ttributable</a:t>
            </a:r>
            <a:r>
              <a:rPr lang="en-US" sz="2600" dirty="0"/>
              <a:t> – it should be clear who has documented the data  </a:t>
            </a:r>
            <a:endParaRPr lang="en-US" sz="2600" u="sng" dirty="0"/>
          </a:p>
          <a:p>
            <a:pPr>
              <a:spcBef>
                <a:spcPts val="600"/>
              </a:spcBef>
              <a:spcAft>
                <a:spcPts val="600"/>
              </a:spcAft>
            </a:pPr>
            <a:r>
              <a:rPr lang="en-US" sz="2600" b="1" u="sng" dirty="0"/>
              <a:t>L</a:t>
            </a:r>
            <a:r>
              <a:rPr lang="en-US" sz="2600" u="sng" dirty="0"/>
              <a:t>egible</a:t>
            </a:r>
            <a:r>
              <a:rPr lang="en-US" sz="2600" dirty="0"/>
              <a:t> – readable and signatures identifiable</a:t>
            </a:r>
            <a:endParaRPr lang="en-US" sz="2600" u="sng" dirty="0"/>
          </a:p>
          <a:p>
            <a:pPr>
              <a:spcBef>
                <a:spcPts val="600"/>
              </a:spcBef>
              <a:spcAft>
                <a:spcPts val="600"/>
              </a:spcAft>
            </a:pPr>
            <a:r>
              <a:rPr lang="en-US" sz="2600" b="1" u="sng" dirty="0"/>
              <a:t>C</a:t>
            </a:r>
            <a:r>
              <a:rPr lang="en-US" sz="2600" u="sng" dirty="0"/>
              <a:t>ontemporaneous </a:t>
            </a:r>
            <a:r>
              <a:rPr lang="en-US" sz="2600" dirty="0"/>
              <a:t> - the information should be documented in the correct time frame along with the flow of events </a:t>
            </a:r>
            <a:endParaRPr lang="en-US" sz="2600" u="sng" dirty="0"/>
          </a:p>
          <a:p>
            <a:pPr>
              <a:spcBef>
                <a:spcPts val="600"/>
              </a:spcBef>
              <a:spcAft>
                <a:spcPts val="600"/>
              </a:spcAft>
            </a:pPr>
            <a:r>
              <a:rPr lang="en-US" sz="2600" b="1" u="sng" dirty="0"/>
              <a:t>O</a:t>
            </a:r>
            <a:r>
              <a:rPr lang="en-US" sz="2600" u="sng" dirty="0"/>
              <a:t>riginal</a:t>
            </a:r>
            <a:r>
              <a:rPr lang="en-US" sz="2600" dirty="0"/>
              <a:t> – original or exact copy (photocopy preferred over 2</a:t>
            </a:r>
            <a:r>
              <a:rPr lang="en-US" sz="2600" baseline="30000" dirty="0"/>
              <a:t>nd</a:t>
            </a:r>
            <a:r>
              <a:rPr lang="en-US" sz="2600" dirty="0"/>
              <a:t> original); the first record made by the appropriate person. Originals maintained at satellite locations during the study with copy to PI. Originals filed with PI at conclusion of study for records retention</a:t>
            </a:r>
            <a:endParaRPr lang="en-US" sz="2600" u="sng" dirty="0"/>
          </a:p>
          <a:p>
            <a:pPr>
              <a:spcBef>
                <a:spcPts val="600"/>
              </a:spcBef>
              <a:spcAft>
                <a:spcPts val="600"/>
              </a:spcAft>
            </a:pPr>
            <a:r>
              <a:rPr lang="en-US" sz="2600" b="1" u="sng" dirty="0"/>
              <a:t>A</a:t>
            </a:r>
            <a:r>
              <a:rPr lang="en-US" sz="2600" u="sng" dirty="0"/>
              <a:t>ccurate</a:t>
            </a:r>
            <a:r>
              <a:rPr lang="en-US" sz="2600" dirty="0"/>
              <a:t> – consistent and real representation of facts</a:t>
            </a:r>
          </a:p>
          <a:p>
            <a:pPr>
              <a:spcBef>
                <a:spcPts val="600"/>
              </a:spcBef>
              <a:spcAft>
                <a:spcPts val="600"/>
              </a:spcAft>
            </a:pPr>
            <a:r>
              <a:rPr lang="en-US" sz="2600" b="1" u="sng" dirty="0"/>
              <a:t>C</a:t>
            </a:r>
            <a:r>
              <a:rPr lang="en-US" sz="2600" u="sng" dirty="0"/>
              <a:t>omplete</a:t>
            </a:r>
            <a:r>
              <a:rPr lang="en-US" sz="2600" dirty="0"/>
              <a:t>  – the document should be complete until that point in time</a:t>
            </a:r>
          </a:p>
          <a:p>
            <a:endParaRPr lang="en-US" sz="2400" u="sng" dirty="0"/>
          </a:p>
        </p:txBody>
      </p:sp>
      <p:sp>
        <p:nvSpPr>
          <p:cNvPr id="2" name="Slide Number Placeholder 1"/>
          <p:cNvSpPr>
            <a:spLocks noGrp="1"/>
          </p:cNvSpPr>
          <p:nvPr>
            <p:ph type="sldNum" sz="quarter" idx="4"/>
          </p:nvPr>
        </p:nvSpPr>
        <p:spPr/>
        <p:txBody>
          <a:bodyPr/>
          <a:lstStyle/>
          <a:p>
            <a:fld id="{B3056149-F7D3-4DB1-8720-8E93BBB5A8C2}" type="slidenum">
              <a:rPr lang="en-US" smtClean="0"/>
              <a:pPr/>
              <a:t>6</a:t>
            </a:fld>
            <a:endParaRPr lang="en-US"/>
          </a:p>
        </p:txBody>
      </p:sp>
    </p:spTree>
    <p:extLst>
      <p:ext uri="{BB962C8B-B14F-4D97-AF65-F5344CB8AC3E}">
        <p14:creationId xmlns:p14="http://schemas.microsoft.com/office/powerpoint/2010/main" val="359621055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Good Documentation Practice: Capturing Study Information</a:t>
            </a:r>
          </a:p>
        </p:txBody>
      </p:sp>
      <p:sp>
        <p:nvSpPr>
          <p:cNvPr id="9" name="Content Placeholder 8"/>
          <p:cNvSpPr>
            <a:spLocks noGrp="1"/>
          </p:cNvSpPr>
          <p:nvPr>
            <p:ph type="body" sz="quarter" idx="10"/>
          </p:nvPr>
        </p:nvSpPr>
        <p:spPr>
          <a:xfrm>
            <a:off x="434340" y="1505260"/>
            <a:ext cx="8275320" cy="4870259"/>
          </a:xfrm>
        </p:spPr>
        <p:txBody>
          <a:bodyPr>
            <a:normAutofit lnSpcReduction="10000"/>
          </a:bodyPr>
          <a:lstStyle/>
          <a:p>
            <a:pPr>
              <a:spcBef>
                <a:spcPts val="600"/>
              </a:spcBef>
              <a:spcAft>
                <a:spcPts val="600"/>
              </a:spcAft>
            </a:pPr>
            <a:r>
              <a:rPr lang="en-US" dirty="0"/>
              <a:t>Document what is, and what is not, done including: </a:t>
            </a:r>
            <a:r>
              <a:rPr lang="en-US" sz="2400" dirty="0"/>
              <a:t>reasons for any missed information</a:t>
            </a:r>
            <a:endParaRPr lang="en-US" dirty="0"/>
          </a:p>
          <a:p>
            <a:pPr>
              <a:spcBef>
                <a:spcPts val="600"/>
              </a:spcBef>
              <a:spcAft>
                <a:spcPts val="600"/>
              </a:spcAft>
            </a:pPr>
            <a:r>
              <a:rPr lang="en-US" dirty="0"/>
              <a:t>Use of indelible blue or black ink on paper forms:</a:t>
            </a:r>
          </a:p>
          <a:p>
            <a:pPr lvl="1">
              <a:spcBef>
                <a:spcPts val="600"/>
              </a:spcBef>
              <a:spcAft>
                <a:spcPts val="600"/>
              </a:spcAft>
            </a:pPr>
            <a:r>
              <a:rPr lang="en-US" dirty="0"/>
              <a:t>Reduces fading over time or smudging</a:t>
            </a:r>
          </a:p>
          <a:p>
            <a:pPr lvl="1">
              <a:spcBef>
                <a:spcPts val="600"/>
              </a:spcBef>
              <a:spcAft>
                <a:spcPts val="600"/>
              </a:spcAft>
            </a:pPr>
            <a:r>
              <a:rPr lang="en-US" dirty="0"/>
              <a:t>No pencils, felt-tipped markers or white-out</a:t>
            </a:r>
          </a:p>
          <a:p>
            <a:pPr>
              <a:spcBef>
                <a:spcPts val="600"/>
              </a:spcBef>
              <a:spcAft>
                <a:spcPts val="600"/>
              </a:spcAft>
            </a:pPr>
            <a:r>
              <a:rPr lang="en-US" dirty="0"/>
              <a:t>No back or future dating – </a:t>
            </a:r>
            <a:r>
              <a:rPr lang="en-US" sz="2400" dirty="0"/>
              <a:t>use of current date when entries are made</a:t>
            </a:r>
          </a:p>
          <a:p>
            <a:pPr>
              <a:spcBef>
                <a:spcPts val="600"/>
              </a:spcBef>
              <a:spcAft>
                <a:spcPts val="600"/>
              </a:spcAft>
            </a:pPr>
            <a:r>
              <a:rPr lang="en-US" dirty="0"/>
              <a:t>Discourage use of ditto marks for repetitive data</a:t>
            </a:r>
          </a:p>
          <a:p>
            <a:pPr>
              <a:spcBef>
                <a:spcPts val="600"/>
              </a:spcBef>
              <a:spcAft>
                <a:spcPts val="600"/>
              </a:spcAft>
            </a:pPr>
            <a:r>
              <a:rPr lang="en-US" dirty="0"/>
              <a:t>Raw data/printouts or supplements generated during the activity shall be signed, dated and attached to the relevant record</a:t>
            </a:r>
          </a:p>
        </p:txBody>
      </p:sp>
      <p:sp>
        <p:nvSpPr>
          <p:cNvPr id="4" name="Slide Number Placeholder 3"/>
          <p:cNvSpPr>
            <a:spLocks noGrp="1"/>
          </p:cNvSpPr>
          <p:nvPr>
            <p:ph type="sldNum" sz="quarter" idx="4"/>
          </p:nvPr>
        </p:nvSpPr>
        <p:spPr/>
        <p:txBody>
          <a:bodyPr/>
          <a:lstStyle/>
          <a:p>
            <a:fld id="{B3056149-F7D3-4DB1-8720-8E93BBB5A8C2}" type="slidenum">
              <a:rPr lang="en-US" smtClean="0"/>
              <a:pPr/>
              <a:t>7</a:t>
            </a:fld>
            <a:endParaRPr lang="en-US" dirty="0"/>
          </a:p>
        </p:txBody>
      </p:sp>
    </p:spTree>
    <p:extLst>
      <p:ext uri="{BB962C8B-B14F-4D97-AF65-F5344CB8AC3E}">
        <p14:creationId xmlns:p14="http://schemas.microsoft.com/office/powerpoint/2010/main" val="277843792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Good Documentation Practice: Correcting Study Information</a:t>
            </a:r>
          </a:p>
        </p:txBody>
      </p:sp>
      <p:sp>
        <p:nvSpPr>
          <p:cNvPr id="9" name="Content Placeholder 8"/>
          <p:cNvSpPr>
            <a:spLocks noGrp="1"/>
          </p:cNvSpPr>
          <p:nvPr>
            <p:ph type="body" sz="quarter" idx="10"/>
          </p:nvPr>
        </p:nvSpPr>
        <p:spPr>
          <a:xfrm>
            <a:off x="434340" y="1505260"/>
            <a:ext cx="8275320" cy="4870259"/>
          </a:xfrm>
        </p:spPr>
        <p:txBody>
          <a:bodyPr>
            <a:normAutofit lnSpcReduction="10000"/>
          </a:bodyPr>
          <a:lstStyle/>
          <a:p>
            <a:pPr>
              <a:spcBef>
                <a:spcPts val="600"/>
              </a:spcBef>
              <a:spcAft>
                <a:spcPts val="600"/>
              </a:spcAft>
            </a:pPr>
            <a:r>
              <a:rPr lang="en-US" dirty="0"/>
              <a:t>Corrections are expected!</a:t>
            </a:r>
          </a:p>
          <a:p>
            <a:pPr>
              <a:spcBef>
                <a:spcPts val="600"/>
              </a:spcBef>
              <a:spcAft>
                <a:spcPts val="600"/>
              </a:spcAft>
            </a:pPr>
            <a:r>
              <a:rPr lang="en-US" dirty="0"/>
              <a:t>Single line through incorrect information, making sure not to obscure the original data </a:t>
            </a:r>
          </a:p>
          <a:p>
            <a:pPr>
              <a:spcBef>
                <a:spcPts val="600"/>
              </a:spcBef>
              <a:spcAft>
                <a:spcPts val="600"/>
              </a:spcAft>
            </a:pPr>
            <a:r>
              <a:rPr lang="en-US" dirty="0"/>
              <a:t>No white out or writing over data (e.g. turning a 0 into a 9), because it hides the original data</a:t>
            </a:r>
          </a:p>
          <a:p>
            <a:pPr>
              <a:spcBef>
                <a:spcPts val="600"/>
              </a:spcBef>
              <a:spcAft>
                <a:spcPts val="600"/>
              </a:spcAft>
            </a:pPr>
            <a:r>
              <a:rPr lang="en-US" dirty="0"/>
              <a:t>Enter the correct information</a:t>
            </a:r>
          </a:p>
          <a:p>
            <a:pPr>
              <a:spcBef>
                <a:spcPts val="600"/>
              </a:spcBef>
              <a:spcAft>
                <a:spcPts val="600"/>
              </a:spcAft>
            </a:pPr>
            <a:r>
              <a:rPr lang="en-US" dirty="0"/>
              <a:t>Initial and date when the corrections were made </a:t>
            </a:r>
          </a:p>
          <a:p>
            <a:pPr>
              <a:spcBef>
                <a:spcPts val="600"/>
              </a:spcBef>
              <a:spcAft>
                <a:spcPts val="600"/>
              </a:spcAft>
            </a:pPr>
            <a:r>
              <a:rPr lang="en-US" dirty="0"/>
              <a:t>Entries on the study documents and changes to those entries should be made by study team members with the authority to do so as delegated by the PI</a:t>
            </a:r>
          </a:p>
          <a:p>
            <a:pPr>
              <a:spcBef>
                <a:spcPts val="600"/>
              </a:spcBef>
              <a:spcAft>
                <a:spcPts val="600"/>
              </a:spcAft>
            </a:pPr>
            <a:r>
              <a:rPr lang="en-US" dirty="0"/>
              <a:t>Remember ALCOAC when correcting information</a:t>
            </a:r>
          </a:p>
        </p:txBody>
      </p:sp>
      <p:sp>
        <p:nvSpPr>
          <p:cNvPr id="4" name="Slide Number Placeholder 3"/>
          <p:cNvSpPr>
            <a:spLocks noGrp="1"/>
          </p:cNvSpPr>
          <p:nvPr>
            <p:ph type="sldNum" sz="quarter" idx="4"/>
          </p:nvPr>
        </p:nvSpPr>
        <p:spPr/>
        <p:txBody>
          <a:bodyPr/>
          <a:lstStyle/>
          <a:p>
            <a:fld id="{B3056149-F7D3-4DB1-8720-8E93BBB5A8C2}" type="slidenum">
              <a:rPr lang="en-US" smtClean="0"/>
              <a:pPr/>
              <a:t>8</a:t>
            </a:fld>
            <a:endParaRPr lang="en-US" dirty="0"/>
          </a:p>
        </p:txBody>
      </p:sp>
    </p:spTree>
    <p:extLst>
      <p:ext uri="{BB962C8B-B14F-4D97-AF65-F5344CB8AC3E}">
        <p14:creationId xmlns:p14="http://schemas.microsoft.com/office/powerpoint/2010/main" val="29897755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C9970-3319-493B-A287-8BE5911A4B48}"/>
              </a:ext>
            </a:extLst>
          </p:cNvPr>
          <p:cNvSpPr>
            <a:spLocks noGrp="1"/>
          </p:cNvSpPr>
          <p:nvPr>
            <p:ph type="title"/>
          </p:nvPr>
        </p:nvSpPr>
        <p:spPr/>
        <p:txBody>
          <a:bodyPr/>
          <a:lstStyle/>
          <a:p>
            <a:r>
              <a:rPr lang="en-US" dirty="0"/>
              <a:t>Example Documentation Corrections</a:t>
            </a:r>
          </a:p>
        </p:txBody>
      </p:sp>
      <p:grpSp>
        <p:nvGrpSpPr>
          <p:cNvPr id="3" name="Group 2" descr="This image is an example of a completed source document that has accurate document corrections.">
            <a:extLst>
              <a:ext uri="{FF2B5EF4-FFF2-40B4-BE49-F238E27FC236}">
                <a16:creationId xmlns:a16="http://schemas.microsoft.com/office/drawing/2014/main" id="{82EA538C-575B-4C8D-B72C-22E92177411A}"/>
              </a:ext>
            </a:extLst>
          </p:cNvPr>
          <p:cNvGrpSpPr/>
          <p:nvPr/>
        </p:nvGrpSpPr>
        <p:grpSpPr>
          <a:xfrm>
            <a:off x="-74298" y="2085993"/>
            <a:ext cx="9139198" cy="4060132"/>
            <a:chOff x="-74298" y="2085993"/>
            <a:chExt cx="9139198" cy="4060132"/>
          </a:xfrm>
        </p:grpSpPr>
        <p:pic>
          <p:nvPicPr>
            <p:cNvPr id="205826" name="Picture 2" descr="This image is an example of a completed source document that has accurate document corrections."/>
            <p:cNvPicPr>
              <a:picLocks noChangeAspect="1" noChangeArrowheads="1"/>
            </p:cNvPicPr>
            <p:nvPr/>
          </p:nvPicPr>
          <p:blipFill rotWithShape="1">
            <a:blip r:embed="rId3" cstate="print"/>
            <a:srcRect b="27788"/>
            <a:stretch/>
          </p:blipFill>
          <p:spPr bwMode="auto">
            <a:xfrm>
              <a:off x="1561231" y="2085993"/>
              <a:ext cx="600334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C183D7F6-B498-43B3-948B-1728B52AA6E4}">
                  <adec:decorative xmlns:adec="http://schemas.microsoft.com/office/drawing/2017/decorative" val="1"/>
                </a:ext>
              </a:extLst>
            </p:cNvPr>
            <p:cNvCxnSpPr/>
            <p:nvPr/>
          </p:nvCxnSpPr>
          <p:spPr bwMode="auto">
            <a:xfrm flipH="1" flipV="1">
              <a:off x="4276261" y="2866877"/>
              <a:ext cx="3605048" cy="638908"/>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20" name="TextBox 19"/>
            <p:cNvSpPr txBox="1"/>
            <p:nvPr/>
          </p:nvSpPr>
          <p:spPr>
            <a:xfrm>
              <a:off x="7616253" y="2970595"/>
              <a:ext cx="1448647" cy="1477328"/>
            </a:xfrm>
            <a:prstGeom prst="rect">
              <a:avLst/>
            </a:prstGeom>
            <a:noFill/>
          </p:spPr>
          <p:txBody>
            <a:bodyPr wrap="square" rtlCol="0">
              <a:spAutoFit/>
            </a:bodyPr>
            <a:lstStyle/>
            <a:p>
              <a:pPr algn="ctr"/>
              <a:r>
                <a:rPr lang="en-US" dirty="0">
                  <a:solidFill>
                    <a:srgbClr val="000000"/>
                  </a:solidFill>
                </a:rPr>
                <a:t>A </a:t>
              </a:r>
              <a:r>
                <a:rPr lang="en-US" b="1" dirty="0">
                  <a:solidFill>
                    <a:srgbClr val="000000"/>
                  </a:solidFill>
                </a:rPr>
                <a:t>single</a:t>
              </a:r>
              <a:r>
                <a:rPr lang="en-US" dirty="0">
                  <a:solidFill>
                    <a:srgbClr val="000000"/>
                  </a:solidFill>
                </a:rPr>
                <a:t> line was drawn through the inaccurate data </a:t>
              </a:r>
            </a:p>
          </p:txBody>
        </p:sp>
        <p:cxnSp>
          <p:nvCxnSpPr>
            <p:cNvPr id="7" name="Straight Arrow Connector 6">
              <a:extLst>
                <a:ext uri="{C183D7F6-B498-43B3-948B-1728B52AA6E4}">
                  <adec:decorative xmlns:adec="http://schemas.microsoft.com/office/drawing/2017/decorative" val="1"/>
                </a:ext>
              </a:extLst>
            </p:cNvPr>
            <p:cNvCxnSpPr/>
            <p:nvPr/>
          </p:nvCxnSpPr>
          <p:spPr bwMode="auto">
            <a:xfrm flipV="1">
              <a:off x="1079450" y="2728566"/>
              <a:ext cx="2311450" cy="305711"/>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19" name="TextBox 18"/>
            <p:cNvSpPr txBox="1"/>
            <p:nvPr/>
          </p:nvSpPr>
          <p:spPr>
            <a:xfrm>
              <a:off x="71626" y="2131828"/>
              <a:ext cx="1172872" cy="1754326"/>
            </a:xfrm>
            <a:prstGeom prst="rect">
              <a:avLst/>
            </a:prstGeom>
            <a:noFill/>
          </p:spPr>
          <p:txBody>
            <a:bodyPr wrap="square" rtlCol="0">
              <a:spAutoFit/>
            </a:bodyPr>
            <a:lstStyle/>
            <a:p>
              <a:pPr algn="ctr"/>
              <a:r>
                <a:rPr lang="en-US" dirty="0">
                  <a:solidFill>
                    <a:srgbClr val="000000"/>
                  </a:solidFill>
                </a:rPr>
                <a:t>The correct date was written near the mistake </a:t>
              </a:r>
            </a:p>
          </p:txBody>
        </p:sp>
        <p:cxnSp>
          <p:nvCxnSpPr>
            <p:cNvPr id="5" name="Straight Arrow Connector 4">
              <a:extLst>
                <a:ext uri="{C183D7F6-B498-43B3-948B-1728B52AA6E4}">
                  <adec:decorative xmlns:adec="http://schemas.microsoft.com/office/drawing/2017/decorative" val="1"/>
                </a:ext>
              </a:extLst>
            </p:cNvPr>
            <p:cNvCxnSpPr/>
            <p:nvPr/>
          </p:nvCxnSpPr>
          <p:spPr bwMode="auto">
            <a:xfrm flipV="1">
              <a:off x="1296175" y="3262923"/>
              <a:ext cx="2628184" cy="1867539"/>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sp>
          <p:nvSpPr>
            <p:cNvPr id="16" name="TextBox 15"/>
            <p:cNvSpPr txBox="1"/>
            <p:nvPr/>
          </p:nvSpPr>
          <p:spPr>
            <a:xfrm>
              <a:off x="-74298" y="4114800"/>
              <a:ext cx="1689051" cy="2031325"/>
            </a:xfrm>
            <a:prstGeom prst="rect">
              <a:avLst/>
            </a:prstGeom>
            <a:noFill/>
          </p:spPr>
          <p:txBody>
            <a:bodyPr wrap="square" rtlCol="0">
              <a:spAutoFit/>
            </a:bodyPr>
            <a:lstStyle/>
            <a:p>
              <a:pPr algn="ctr"/>
              <a:r>
                <a:rPr lang="en-US" dirty="0">
                  <a:solidFill>
                    <a:srgbClr val="000000"/>
                  </a:solidFill>
                </a:rPr>
                <a:t>The same evaluator who made the mistake initialed and dated the correction </a:t>
              </a:r>
            </a:p>
          </p:txBody>
        </p:sp>
      </p:grpSp>
      <p:sp>
        <p:nvSpPr>
          <p:cNvPr id="2" name="Slide Number Placeholder 1"/>
          <p:cNvSpPr>
            <a:spLocks noGrp="1"/>
          </p:cNvSpPr>
          <p:nvPr>
            <p:ph type="sldNum" sz="quarter" idx="4"/>
          </p:nvPr>
        </p:nvSpPr>
        <p:spPr/>
        <p:txBody>
          <a:bodyPr/>
          <a:lstStyle/>
          <a:p>
            <a:fld id="{6888B59D-F3EC-46E4-8111-1432E0A3A92B}" type="slidenum">
              <a:rPr lang="en-US" smtClean="0"/>
              <a:pPr/>
              <a:t>9</a:t>
            </a:fld>
            <a:endParaRPr lang="en-US"/>
          </a:p>
        </p:txBody>
      </p:sp>
    </p:spTree>
    <p:extLst>
      <p:ext uri="{BB962C8B-B14F-4D97-AF65-F5344CB8AC3E}">
        <p14:creationId xmlns:p14="http://schemas.microsoft.com/office/powerpoint/2010/main" val="1523727237"/>
      </p:ext>
    </p:extLst>
  </p:cSld>
  <p:clrMapOvr>
    <a:masterClrMapping/>
  </p:clrMapOvr>
</p:sld>
</file>

<file path=ppt/theme/theme1.xml><?xml version="1.0" encoding="utf-8"?>
<a:theme xmlns:a="http://schemas.openxmlformats.org/drawingml/2006/main" name="Theme1_NIMH2020slide template">
  <a:themeElements>
    <a:clrScheme name="NIMH PowerPoint Template - 03242020">
      <a:dk1>
        <a:sysClr val="windowText" lastClr="000000"/>
      </a:dk1>
      <a:lt1>
        <a:sysClr val="window" lastClr="FFFFFF"/>
      </a:lt1>
      <a:dk2>
        <a:srgbClr val="A6A6A6"/>
      </a:dk2>
      <a:lt2>
        <a:srgbClr val="FFFFFF"/>
      </a:lt2>
      <a:accent1>
        <a:srgbClr val="005294"/>
      </a:accent1>
      <a:accent2>
        <a:srgbClr val="5B9BD5"/>
      </a:accent2>
      <a:accent3>
        <a:srgbClr val="FF993D"/>
      </a:accent3>
      <a:accent4>
        <a:srgbClr val="A6A6A6"/>
      </a:accent4>
      <a:accent5>
        <a:srgbClr val="387B7F"/>
      </a:accent5>
      <a:accent6>
        <a:srgbClr val="E1E9E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NIMH2020slide template" id="{8C775459-297E-40B9-AEB2-AC64069A24F1}" vid="{6322D11E-03D2-456E-A20F-117F6678FA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Theme1_NIMH2020slide template</Template>
  <TotalTime>33483</TotalTime>
  <Words>844</Words>
  <Application>Microsoft Office PowerPoint</Application>
  <PresentationFormat>On-screen Show (4:3)</PresentationFormat>
  <Paragraphs>101</Paragraphs>
  <Slides>12</Slides>
  <Notes>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Unicode MS</vt:lpstr>
      <vt:lpstr>Calibri</vt:lpstr>
      <vt:lpstr>Times New Roman</vt:lpstr>
      <vt:lpstr>Theme1_NIMH2020slide template</vt:lpstr>
      <vt:lpstr>Tool Summary Sheet</vt:lpstr>
      <vt:lpstr>Good Documentation Practices for  NIMH-Sponsored Studies</vt:lpstr>
      <vt:lpstr>Objectives and Overview</vt:lpstr>
      <vt:lpstr>Good Documentation Practice: Definition and Role</vt:lpstr>
      <vt:lpstr>Study Documentation</vt:lpstr>
      <vt:lpstr>Attributes of Good Documentation Practice: “ALCOAC”</vt:lpstr>
      <vt:lpstr>Good Documentation Practice: Capturing Study Information</vt:lpstr>
      <vt:lpstr>Good Documentation Practice: Correcting Study Information</vt:lpstr>
      <vt:lpstr>Example Documentation Corrections</vt:lpstr>
      <vt:lpstr>Example ICF Documentation Errors </vt:lpstr>
      <vt:lpstr>Resources</vt:lpstr>
      <vt:lpstr>Contact</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LFMS</dc:title>
  <dc:creator>Katelyn Gilardi</dc:creator>
  <cp:lastModifiedBy>Rachel Scheinert</cp:lastModifiedBy>
  <cp:revision>305</cp:revision>
  <cp:lastPrinted>2016-03-04T17:21:51Z</cp:lastPrinted>
  <dcterms:created xsi:type="dcterms:W3CDTF">2015-04-19T04:14:19Z</dcterms:created>
  <dcterms:modified xsi:type="dcterms:W3CDTF">2020-11-18T14:14:29Z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TC102862121033</vt:lpwstr>
  </property>
</Properties>
</file>